
<file path=[Content_Types].xml><?xml version="1.0" encoding="utf-8"?>
<Types xmlns="http://schemas.openxmlformats.org/package/2006/content-types">
  <Default Extension="png" ContentType="image/png"/>
  <Default Extension="emf" ContentType="image/x-emf"/>
  <Default Extension="jpeg" ContentType="image/jpeg"/>
  <Default Extension="glb" ContentType="model/gltf.binary"/>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2"/>
  </p:notesMasterIdLst>
  <p:handoutMasterIdLst>
    <p:handoutMasterId r:id="rId23"/>
  </p:handoutMasterIdLst>
  <p:sldIdLst>
    <p:sldId id="318" r:id="rId2"/>
    <p:sldId id="598" r:id="rId3"/>
    <p:sldId id="597" r:id="rId4"/>
    <p:sldId id="596" r:id="rId5"/>
    <p:sldId id="579" r:id="rId6"/>
    <p:sldId id="588" r:id="rId7"/>
    <p:sldId id="590" r:id="rId8"/>
    <p:sldId id="591" r:id="rId9"/>
    <p:sldId id="580" r:id="rId10"/>
    <p:sldId id="589" r:id="rId11"/>
    <p:sldId id="581" r:id="rId12"/>
    <p:sldId id="592" r:id="rId13"/>
    <p:sldId id="593" r:id="rId14"/>
    <p:sldId id="594" r:id="rId15"/>
    <p:sldId id="582" r:id="rId16"/>
    <p:sldId id="583" r:id="rId17"/>
    <p:sldId id="595" r:id="rId18"/>
    <p:sldId id="584" r:id="rId19"/>
    <p:sldId id="585" r:id="rId20"/>
    <p:sldId id="454" r:id="rId21"/>
  </p:sldIdLst>
  <p:sldSz cx="9144000" cy="6858000" type="screen4x3"/>
  <p:notesSz cx="6797675" cy="9928225"/>
  <p:defaultTextStyle>
    <a:defPPr>
      <a:defRPr lang="en-GB"/>
    </a:defPPr>
    <a:lvl1pPr algn="l" rtl="0" fontAlgn="base">
      <a:spcBef>
        <a:spcPct val="0"/>
      </a:spcBef>
      <a:spcAft>
        <a:spcPct val="0"/>
      </a:spcAft>
      <a:defRPr sz="7600" b="1" kern="1200">
        <a:solidFill>
          <a:srgbClr val="FFD624"/>
        </a:solidFill>
        <a:latin typeface="Verdana" pitchFamily="34" charset="0"/>
        <a:ea typeface="+mn-ea"/>
        <a:cs typeface="+mn-cs"/>
      </a:defRPr>
    </a:lvl1pPr>
    <a:lvl2pPr marL="457200" algn="l" rtl="0" fontAlgn="base">
      <a:spcBef>
        <a:spcPct val="0"/>
      </a:spcBef>
      <a:spcAft>
        <a:spcPct val="0"/>
      </a:spcAft>
      <a:defRPr sz="7600" b="1" kern="1200">
        <a:solidFill>
          <a:srgbClr val="FFD624"/>
        </a:solidFill>
        <a:latin typeface="Verdana" pitchFamily="34" charset="0"/>
        <a:ea typeface="+mn-ea"/>
        <a:cs typeface="+mn-cs"/>
      </a:defRPr>
    </a:lvl2pPr>
    <a:lvl3pPr marL="914400" algn="l" rtl="0" fontAlgn="base">
      <a:spcBef>
        <a:spcPct val="0"/>
      </a:spcBef>
      <a:spcAft>
        <a:spcPct val="0"/>
      </a:spcAft>
      <a:defRPr sz="7600" b="1" kern="1200">
        <a:solidFill>
          <a:srgbClr val="FFD624"/>
        </a:solidFill>
        <a:latin typeface="Verdana" pitchFamily="34" charset="0"/>
        <a:ea typeface="+mn-ea"/>
        <a:cs typeface="+mn-cs"/>
      </a:defRPr>
    </a:lvl3pPr>
    <a:lvl4pPr marL="1371600" algn="l" rtl="0" fontAlgn="base">
      <a:spcBef>
        <a:spcPct val="0"/>
      </a:spcBef>
      <a:spcAft>
        <a:spcPct val="0"/>
      </a:spcAft>
      <a:defRPr sz="7600" b="1" kern="1200">
        <a:solidFill>
          <a:srgbClr val="FFD624"/>
        </a:solidFill>
        <a:latin typeface="Verdana" pitchFamily="34" charset="0"/>
        <a:ea typeface="+mn-ea"/>
        <a:cs typeface="+mn-cs"/>
      </a:defRPr>
    </a:lvl4pPr>
    <a:lvl5pPr marL="1828800" algn="l" rtl="0" fontAlgn="base">
      <a:spcBef>
        <a:spcPct val="0"/>
      </a:spcBef>
      <a:spcAft>
        <a:spcPct val="0"/>
      </a:spcAft>
      <a:defRPr sz="7600" b="1" kern="1200">
        <a:solidFill>
          <a:srgbClr val="FFD624"/>
        </a:solidFill>
        <a:latin typeface="Verdana" pitchFamily="34" charset="0"/>
        <a:ea typeface="+mn-ea"/>
        <a:cs typeface="+mn-cs"/>
      </a:defRPr>
    </a:lvl5pPr>
    <a:lvl6pPr marL="2286000" algn="l" defTabSz="914400" rtl="0" eaLnBrk="1" latinLnBrk="0" hangingPunct="1">
      <a:defRPr sz="7600" b="1" kern="1200">
        <a:solidFill>
          <a:srgbClr val="FFD624"/>
        </a:solidFill>
        <a:latin typeface="Verdana" pitchFamily="34" charset="0"/>
        <a:ea typeface="+mn-ea"/>
        <a:cs typeface="+mn-cs"/>
      </a:defRPr>
    </a:lvl6pPr>
    <a:lvl7pPr marL="2743200" algn="l" defTabSz="914400" rtl="0" eaLnBrk="1" latinLnBrk="0" hangingPunct="1">
      <a:defRPr sz="7600" b="1" kern="1200">
        <a:solidFill>
          <a:srgbClr val="FFD624"/>
        </a:solidFill>
        <a:latin typeface="Verdana" pitchFamily="34" charset="0"/>
        <a:ea typeface="+mn-ea"/>
        <a:cs typeface="+mn-cs"/>
      </a:defRPr>
    </a:lvl7pPr>
    <a:lvl8pPr marL="3200400" algn="l" defTabSz="914400" rtl="0" eaLnBrk="1" latinLnBrk="0" hangingPunct="1">
      <a:defRPr sz="7600" b="1" kern="1200">
        <a:solidFill>
          <a:srgbClr val="FFD624"/>
        </a:solidFill>
        <a:latin typeface="Verdana" pitchFamily="34" charset="0"/>
        <a:ea typeface="+mn-ea"/>
        <a:cs typeface="+mn-cs"/>
      </a:defRPr>
    </a:lvl8pPr>
    <a:lvl9pPr marL="3657600" algn="l" defTabSz="914400" rtl="0" eaLnBrk="1" latinLnBrk="0" hangingPunct="1">
      <a:defRPr sz="7600" b="1" kern="1200">
        <a:solidFill>
          <a:srgbClr val="FFD624"/>
        </a:solidFill>
        <a:latin typeface="Verdana"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8" userDrawn="1">
          <p15:clr>
            <a:srgbClr val="A4A3A4"/>
          </p15:clr>
        </p15:guide>
        <p15:guide id="2" pos="2142"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OREL Stephanie (DEVCO)" initials="HS" lastIdx="8"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F5494"/>
    <a:srgbClr val="2586DF"/>
    <a:srgbClr val="336699"/>
    <a:srgbClr val="3366CC"/>
    <a:srgbClr val="6699FF"/>
    <a:srgbClr val="66CCFF"/>
    <a:srgbClr val="3399FF"/>
    <a:srgbClr val="0099FF"/>
    <a:srgbClr val="0033CC"/>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513" autoAdjust="0"/>
    <p:restoredTop sz="95887" autoAdjust="0"/>
  </p:normalViewPr>
  <p:slideViewPr>
    <p:cSldViewPr>
      <p:cViewPr varScale="1">
        <p:scale>
          <a:sx n="110" d="100"/>
          <a:sy n="110" d="100"/>
        </p:scale>
        <p:origin x="1998" y="78"/>
      </p:cViewPr>
      <p:guideLst>
        <p:guide orient="horz" pos="2160"/>
        <p:guide pos="2880"/>
      </p:guideLst>
    </p:cSldViewPr>
  </p:slideViewPr>
  <p:outlineViewPr>
    <p:cViewPr>
      <p:scale>
        <a:sx n="33" d="100"/>
        <a:sy n="33" d="100"/>
      </p:scale>
      <p:origin x="42" y="16146"/>
    </p:cViewPr>
  </p:outlineViewPr>
  <p:notesTextViewPr>
    <p:cViewPr>
      <p:scale>
        <a:sx n="125" d="100"/>
        <a:sy n="125" d="100"/>
      </p:scale>
      <p:origin x="0" y="0"/>
    </p:cViewPr>
  </p:notesTextViewPr>
  <p:sorterViewPr>
    <p:cViewPr>
      <p:scale>
        <a:sx n="66" d="100"/>
        <a:sy n="66" d="100"/>
      </p:scale>
      <p:origin x="0" y="0"/>
    </p:cViewPr>
  </p:sorterViewPr>
  <p:notesViewPr>
    <p:cSldViewPr>
      <p:cViewPr varScale="1">
        <p:scale>
          <a:sx n="80" d="100"/>
          <a:sy n="80" d="100"/>
        </p:scale>
        <p:origin x="-1476" y="-96"/>
      </p:cViewPr>
      <p:guideLst>
        <p:guide orient="horz" pos="3128"/>
        <p:guide pos="214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1" y="0"/>
            <a:ext cx="2945873" cy="498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804" tIns="45902" rIns="91804" bIns="45902" numCol="1" anchor="t" anchorCtr="0" compatLnSpc="1">
            <a:prstTxWarp prst="textNoShape">
              <a:avLst/>
            </a:prstTxWarp>
          </a:bodyPr>
          <a:lstStyle>
            <a:lvl1pPr defTabSz="917747">
              <a:defRPr sz="1200" b="0">
                <a:solidFill>
                  <a:schemeClr val="tx1"/>
                </a:solidFill>
                <a:latin typeface="Arial" charset="0"/>
              </a:defRPr>
            </a:lvl1pPr>
          </a:lstStyle>
          <a:p>
            <a:pPr>
              <a:defRPr/>
            </a:pPr>
            <a:endParaRPr lang="en-GB"/>
          </a:p>
        </p:txBody>
      </p:sp>
      <p:sp>
        <p:nvSpPr>
          <p:cNvPr id="37891" name="Rectangle 3"/>
          <p:cNvSpPr>
            <a:spLocks noGrp="1" noChangeArrowheads="1"/>
          </p:cNvSpPr>
          <p:nvPr>
            <p:ph type="dt" sz="quarter" idx="1"/>
          </p:nvPr>
        </p:nvSpPr>
        <p:spPr bwMode="auto">
          <a:xfrm>
            <a:off x="3850197" y="0"/>
            <a:ext cx="2945873" cy="498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804" tIns="45902" rIns="91804" bIns="45902" numCol="1" anchor="t" anchorCtr="0" compatLnSpc="1">
            <a:prstTxWarp prst="textNoShape">
              <a:avLst/>
            </a:prstTxWarp>
          </a:bodyPr>
          <a:lstStyle>
            <a:lvl1pPr algn="r" defTabSz="917747">
              <a:defRPr sz="1200" b="0">
                <a:solidFill>
                  <a:schemeClr val="tx1"/>
                </a:solidFill>
                <a:latin typeface="Arial" charset="0"/>
              </a:defRPr>
            </a:lvl1pPr>
          </a:lstStyle>
          <a:p>
            <a:pPr>
              <a:defRPr/>
            </a:pPr>
            <a:endParaRPr lang="en-GB"/>
          </a:p>
        </p:txBody>
      </p:sp>
      <p:sp>
        <p:nvSpPr>
          <p:cNvPr id="37892" name="Rectangle 4"/>
          <p:cNvSpPr>
            <a:spLocks noGrp="1" noChangeArrowheads="1"/>
          </p:cNvSpPr>
          <p:nvPr>
            <p:ph type="ftr" sz="quarter" idx="2"/>
          </p:nvPr>
        </p:nvSpPr>
        <p:spPr bwMode="auto">
          <a:xfrm>
            <a:off x="1" y="9427656"/>
            <a:ext cx="2945873" cy="498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804" tIns="45902" rIns="91804" bIns="45902" numCol="1" anchor="b" anchorCtr="0" compatLnSpc="1">
            <a:prstTxWarp prst="textNoShape">
              <a:avLst/>
            </a:prstTxWarp>
          </a:bodyPr>
          <a:lstStyle>
            <a:lvl1pPr defTabSz="917747">
              <a:defRPr sz="1200" b="0">
                <a:solidFill>
                  <a:schemeClr val="tx1"/>
                </a:solidFill>
                <a:latin typeface="Arial" charset="0"/>
              </a:defRPr>
            </a:lvl1pPr>
          </a:lstStyle>
          <a:p>
            <a:pPr>
              <a:defRPr/>
            </a:pPr>
            <a:endParaRPr lang="en-GB"/>
          </a:p>
        </p:txBody>
      </p:sp>
      <p:sp>
        <p:nvSpPr>
          <p:cNvPr id="37893" name="Rectangle 5"/>
          <p:cNvSpPr>
            <a:spLocks noGrp="1" noChangeArrowheads="1"/>
          </p:cNvSpPr>
          <p:nvPr>
            <p:ph type="sldNum" sz="quarter" idx="3"/>
          </p:nvPr>
        </p:nvSpPr>
        <p:spPr bwMode="auto">
          <a:xfrm>
            <a:off x="3850197" y="9427656"/>
            <a:ext cx="2945873" cy="498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804" tIns="45902" rIns="91804" bIns="45902" numCol="1" anchor="b" anchorCtr="0" compatLnSpc="1">
            <a:prstTxWarp prst="textNoShape">
              <a:avLst/>
            </a:prstTxWarp>
          </a:bodyPr>
          <a:lstStyle>
            <a:lvl1pPr algn="r" defTabSz="917747">
              <a:defRPr sz="1200" b="0">
                <a:solidFill>
                  <a:schemeClr val="tx1"/>
                </a:solidFill>
                <a:latin typeface="Arial" charset="0"/>
              </a:defRPr>
            </a:lvl1pPr>
          </a:lstStyle>
          <a:p>
            <a:pPr>
              <a:defRPr/>
            </a:pPr>
            <a:fld id="{5283DA9B-F2CC-4D77-BB0B-A95433E00DD9}" type="slidenum">
              <a:rPr lang="en-GB"/>
              <a:pPr>
                <a:defRPr/>
              </a:pPr>
              <a:t>‹#›</a:t>
            </a:fld>
            <a:endParaRPr lang="en-GB"/>
          </a:p>
        </p:txBody>
      </p:sp>
    </p:spTree>
    <p:extLst>
      <p:ext uri="{BB962C8B-B14F-4D97-AF65-F5344CB8AC3E}">
        <p14:creationId xmlns:p14="http://schemas.microsoft.com/office/powerpoint/2010/main" val="41851761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1" y="0"/>
            <a:ext cx="2945873" cy="498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804" tIns="45902" rIns="91804" bIns="45902" numCol="1" anchor="t" anchorCtr="0" compatLnSpc="1">
            <a:prstTxWarp prst="textNoShape">
              <a:avLst/>
            </a:prstTxWarp>
          </a:bodyPr>
          <a:lstStyle>
            <a:lvl1pPr defTabSz="917747">
              <a:defRPr sz="1200" b="0">
                <a:solidFill>
                  <a:schemeClr val="tx1"/>
                </a:solidFill>
                <a:latin typeface="Arial" charset="0"/>
              </a:defRPr>
            </a:lvl1pPr>
          </a:lstStyle>
          <a:p>
            <a:pPr>
              <a:defRPr/>
            </a:pPr>
            <a:endParaRPr lang="en-GB"/>
          </a:p>
        </p:txBody>
      </p:sp>
      <p:sp>
        <p:nvSpPr>
          <p:cNvPr id="36867" name="Rectangle 3"/>
          <p:cNvSpPr>
            <a:spLocks noGrp="1" noChangeArrowheads="1"/>
          </p:cNvSpPr>
          <p:nvPr>
            <p:ph type="dt" idx="1"/>
          </p:nvPr>
        </p:nvSpPr>
        <p:spPr bwMode="auto">
          <a:xfrm>
            <a:off x="3850197" y="0"/>
            <a:ext cx="2945873" cy="498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804" tIns="45902" rIns="91804" bIns="45902" numCol="1" anchor="t" anchorCtr="0" compatLnSpc="1">
            <a:prstTxWarp prst="textNoShape">
              <a:avLst/>
            </a:prstTxWarp>
          </a:bodyPr>
          <a:lstStyle>
            <a:lvl1pPr algn="r" defTabSz="917747">
              <a:defRPr sz="1200" b="0">
                <a:solidFill>
                  <a:schemeClr val="tx1"/>
                </a:solidFill>
                <a:latin typeface="Arial" charset="0"/>
              </a:defRPr>
            </a:lvl1pPr>
          </a:lstStyle>
          <a:p>
            <a:pPr>
              <a:defRPr/>
            </a:pPr>
            <a:endParaRPr lang="en-GB"/>
          </a:p>
        </p:txBody>
      </p:sp>
      <p:sp>
        <p:nvSpPr>
          <p:cNvPr id="44036" name="Rectangle 4"/>
          <p:cNvSpPr>
            <a:spLocks noGrp="1" noRot="1" noChangeAspect="1" noChangeArrowheads="1" noTextEdit="1"/>
          </p:cNvSpPr>
          <p:nvPr>
            <p:ph type="sldImg" idx="2"/>
          </p:nvPr>
        </p:nvSpPr>
        <p:spPr bwMode="auto">
          <a:xfrm>
            <a:off x="919163" y="742950"/>
            <a:ext cx="4962525" cy="3722688"/>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6869" name="Rectangle 5"/>
          <p:cNvSpPr>
            <a:spLocks noGrp="1" noChangeArrowheads="1"/>
          </p:cNvSpPr>
          <p:nvPr>
            <p:ph type="body" sz="quarter" idx="3"/>
          </p:nvPr>
        </p:nvSpPr>
        <p:spPr bwMode="auto">
          <a:xfrm>
            <a:off x="679448" y="4716229"/>
            <a:ext cx="5438782" cy="4468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804" tIns="45902" rIns="91804" bIns="45902"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36870" name="Rectangle 6"/>
          <p:cNvSpPr>
            <a:spLocks noGrp="1" noChangeArrowheads="1"/>
          </p:cNvSpPr>
          <p:nvPr>
            <p:ph type="ftr" sz="quarter" idx="4"/>
          </p:nvPr>
        </p:nvSpPr>
        <p:spPr bwMode="auto">
          <a:xfrm>
            <a:off x="1" y="9427656"/>
            <a:ext cx="2945873" cy="498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804" tIns="45902" rIns="91804" bIns="45902" numCol="1" anchor="b" anchorCtr="0" compatLnSpc="1">
            <a:prstTxWarp prst="textNoShape">
              <a:avLst/>
            </a:prstTxWarp>
          </a:bodyPr>
          <a:lstStyle>
            <a:lvl1pPr defTabSz="917747">
              <a:defRPr sz="1200" b="0">
                <a:solidFill>
                  <a:schemeClr val="tx1"/>
                </a:solidFill>
                <a:latin typeface="Arial" charset="0"/>
              </a:defRPr>
            </a:lvl1pPr>
          </a:lstStyle>
          <a:p>
            <a:pPr>
              <a:defRPr/>
            </a:pPr>
            <a:endParaRPr lang="en-GB"/>
          </a:p>
        </p:txBody>
      </p:sp>
      <p:sp>
        <p:nvSpPr>
          <p:cNvPr id="36871" name="Rectangle 7"/>
          <p:cNvSpPr>
            <a:spLocks noGrp="1" noChangeArrowheads="1"/>
          </p:cNvSpPr>
          <p:nvPr>
            <p:ph type="sldNum" sz="quarter" idx="5"/>
          </p:nvPr>
        </p:nvSpPr>
        <p:spPr bwMode="auto">
          <a:xfrm>
            <a:off x="3850197" y="9427656"/>
            <a:ext cx="2945873" cy="498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804" tIns="45902" rIns="91804" bIns="45902" numCol="1" anchor="b" anchorCtr="0" compatLnSpc="1">
            <a:prstTxWarp prst="textNoShape">
              <a:avLst/>
            </a:prstTxWarp>
          </a:bodyPr>
          <a:lstStyle>
            <a:lvl1pPr algn="r" defTabSz="917747">
              <a:defRPr sz="1200" b="0">
                <a:solidFill>
                  <a:schemeClr val="tx1"/>
                </a:solidFill>
                <a:latin typeface="Arial" charset="0"/>
              </a:defRPr>
            </a:lvl1pPr>
          </a:lstStyle>
          <a:p>
            <a:pPr>
              <a:defRPr/>
            </a:pPr>
            <a:fld id="{6DA6FC44-8340-4EA1-AC71-B44333151F48}" type="slidenum">
              <a:rPr lang="en-GB"/>
              <a:pPr>
                <a:defRPr/>
              </a:pPr>
              <a:t>‹#›</a:t>
            </a:fld>
            <a:endParaRPr lang="en-GB"/>
          </a:p>
        </p:txBody>
      </p:sp>
    </p:spTree>
    <p:extLst>
      <p:ext uri="{BB962C8B-B14F-4D97-AF65-F5344CB8AC3E}">
        <p14:creationId xmlns:p14="http://schemas.microsoft.com/office/powerpoint/2010/main" val="68463972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p:spPr>
        <p:txBody>
          <a:bodyPr/>
          <a:lstStyle/>
          <a:p>
            <a:pPr marL="173356" indent="-173356">
              <a:buFont typeface="Arial" panose="020B0604020202020204" pitchFamily="34" charset="0"/>
              <a:buChar char="•"/>
            </a:pPr>
            <a:endParaRPr lang="fr-BE" altLang="en-US" dirty="0">
              <a:latin typeface="Arial" pitchFamily="34" charset="0"/>
              <a:cs typeface="Arial" pitchFamily="34" charset="0"/>
            </a:endParaRPr>
          </a:p>
        </p:txBody>
      </p:sp>
      <p:sp>
        <p:nvSpPr>
          <p:cNvPr id="45060" name="Slide Number Placeholder 3"/>
          <p:cNvSpPr>
            <a:spLocks noGrp="1"/>
          </p:cNvSpPr>
          <p:nvPr>
            <p:ph type="sldNum" sz="quarter" idx="5"/>
          </p:nvPr>
        </p:nvSpPr>
        <p:spPr>
          <a:noFill/>
        </p:spPr>
        <p:txBody>
          <a:bodyPr/>
          <a:lstStyle>
            <a:lvl1pPr defTabSz="914937" eaLnBrk="0" hangingPunct="0">
              <a:spcBef>
                <a:spcPct val="30000"/>
              </a:spcBef>
              <a:defRPr sz="1200">
                <a:solidFill>
                  <a:schemeClr val="tx1"/>
                </a:solidFill>
                <a:latin typeface="Arial" pitchFamily="34" charset="0"/>
              </a:defRPr>
            </a:lvl1pPr>
            <a:lvl2pPr marL="743187" indent="-285717" defTabSz="914937" eaLnBrk="0" hangingPunct="0">
              <a:spcBef>
                <a:spcPct val="30000"/>
              </a:spcBef>
              <a:defRPr sz="1200">
                <a:solidFill>
                  <a:schemeClr val="tx1"/>
                </a:solidFill>
                <a:latin typeface="Arial" pitchFamily="34" charset="0"/>
              </a:defRPr>
            </a:lvl2pPr>
            <a:lvl3pPr marL="1142869" indent="-227932" defTabSz="914937" eaLnBrk="0" hangingPunct="0">
              <a:spcBef>
                <a:spcPct val="30000"/>
              </a:spcBef>
              <a:defRPr sz="1200">
                <a:solidFill>
                  <a:schemeClr val="tx1"/>
                </a:solidFill>
                <a:latin typeface="Arial" pitchFamily="34" charset="0"/>
              </a:defRPr>
            </a:lvl3pPr>
            <a:lvl4pPr marL="1600337" indent="-227932" defTabSz="914937" eaLnBrk="0" hangingPunct="0">
              <a:spcBef>
                <a:spcPct val="30000"/>
              </a:spcBef>
              <a:defRPr sz="1200">
                <a:solidFill>
                  <a:schemeClr val="tx1"/>
                </a:solidFill>
                <a:latin typeface="Arial" pitchFamily="34" charset="0"/>
              </a:defRPr>
            </a:lvl4pPr>
            <a:lvl5pPr marL="2057806" indent="-227932" defTabSz="914937" eaLnBrk="0" hangingPunct="0">
              <a:spcBef>
                <a:spcPct val="30000"/>
              </a:spcBef>
              <a:defRPr sz="1200">
                <a:solidFill>
                  <a:schemeClr val="tx1"/>
                </a:solidFill>
                <a:latin typeface="Arial" pitchFamily="34" charset="0"/>
              </a:defRPr>
            </a:lvl5pPr>
            <a:lvl6pPr marL="2520089" indent="-227932" defTabSz="914937" eaLnBrk="0" fontAlgn="base" hangingPunct="0">
              <a:spcBef>
                <a:spcPct val="30000"/>
              </a:spcBef>
              <a:spcAft>
                <a:spcPct val="0"/>
              </a:spcAft>
              <a:defRPr sz="1200">
                <a:solidFill>
                  <a:schemeClr val="tx1"/>
                </a:solidFill>
                <a:latin typeface="Arial" pitchFamily="34" charset="0"/>
              </a:defRPr>
            </a:lvl6pPr>
            <a:lvl7pPr marL="2982373" indent="-227932" defTabSz="914937" eaLnBrk="0" fontAlgn="base" hangingPunct="0">
              <a:spcBef>
                <a:spcPct val="30000"/>
              </a:spcBef>
              <a:spcAft>
                <a:spcPct val="0"/>
              </a:spcAft>
              <a:defRPr sz="1200">
                <a:solidFill>
                  <a:schemeClr val="tx1"/>
                </a:solidFill>
                <a:latin typeface="Arial" pitchFamily="34" charset="0"/>
              </a:defRPr>
            </a:lvl7pPr>
            <a:lvl8pPr marL="3444657" indent="-227932" defTabSz="914937" eaLnBrk="0" fontAlgn="base" hangingPunct="0">
              <a:spcBef>
                <a:spcPct val="30000"/>
              </a:spcBef>
              <a:spcAft>
                <a:spcPct val="0"/>
              </a:spcAft>
              <a:defRPr sz="1200">
                <a:solidFill>
                  <a:schemeClr val="tx1"/>
                </a:solidFill>
                <a:latin typeface="Arial" pitchFamily="34" charset="0"/>
              </a:defRPr>
            </a:lvl8pPr>
            <a:lvl9pPr marL="3906940" indent="-227932" defTabSz="914937" eaLnBrk="0" fontAlgn="base" hangingPunct="0">
              <a:spcBef>
                <a:spcPct val="30000"/>
              </a:spcBef>
              <a:spcAft>
                <a:spcPct val="0"/>
              </a:spcAft>
              <a:defRPr sz="1200">
                <a:solidFill>
                  <a:schemeClr val="tx1"/>
                </a:solidFill>
                <a:latin typeface="Arial" pitchFamily="34" charset="0"/>
              </a:defRPr>
            </a:lvl9pPr>
          </a:lstStyle>
          <a:p>
            <a:pPr eaLnBrk="1" hangingPunct="1">
              <a:spcBef>
                <a:spcPct val="0"/>
              </a:spcBef>
            </a:pPr>
            <a:fld id="{7885284A-F913-43B3-9088-7BCD2C4D2F69}" type="slidenum">
              <a:rPr lang="en-GB" altLang="en-US" smtClean="0"/>
              <a:pPr eaLnBrk="1" hangingPunct="1">
                <a:spcBef>
                  <a:spcPct val="0"/>
                </a:spcBef>
              </a:pPr>
              <a:t>1</a:t>
            </a:fld>
            <a:endParaRPr lang="en-GB"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ln/>
        </p:spPr>
      </p:sp>
      <p:sp>
        <p:nvSpPr>
          <p:cNvPr id="83971" name="Notes Placeholder 2"/>
          <p:cNvSpPr>
            <a:spLocks noGrp="1"/>
          </p:cNvSpPr>
          <p:nvPr>
            <p:ph type="body" idx="1"/>
          </p:nvPr>
        </p:nvSpPr>
        <p:spPr>
          <a:noFill/>
        </p:spPr>
        <p:txBody>
          <a:bodyPr/>
          <a:lstStyle/>
          <a:p>
            <a:endParaRPr lang="en-US" altLang="en-US">
              <a:latin typeface="Arial" pitchFamily="34" charset="0"/>
            </a:endParaRPr>
          </a:p>
        </p:txBody>
      </p:sp>
      <p:sp>
        <p:nvSpPr>
          <p:cNvPr id="83972" name="Slide Number Placeholder 3"/>
          <p:cNvSpPr>
            <a:spLocks noGrp="1"/>
          </p:cNvSpPr>
          <p:nvPr>
            <p:ph type="sldNum" sz="quarter" idx="5"/>
          </p:nvPr>
        </p:nvSpPr>
        <p:spPr>
          <a:noFill/>
        </p:spPr>
        <p:txBody>
          <a:bodyPr/>
          <a:lstStyle>
            <a:lvl1pPr defTabSz="914937" eaLnBrk="0" hangingPunct="0">
              <a:spcBef>
                <a:spcPct val="30000"/>
              </a:spcBef>
              <a:defRPr sz="1200">
                <a:solidFill>
                  <a:schemeClr val="tx1"/>
                </a:solidFill>
                <a:latin typeface="Arial" pitchFamily="34" charset="0"/>
              </a:defRPr>
            </a:lvl1pPr>
            <a:lvl2pPr marL="744791" indent="-285717" defTabSz="914937" eaLnBrk="0" hangingPunct="0">
              <a:spcBef>
                <a:spcPct val="30000"/>
              </a:spcBef>
              <a:defRPr sz="1200">
                <a:solidFill>
                  <a:schemeClr val="tx1"/>
                </a:solidFill>
                <a:latin typeface="Arial" pitchFamily="34" charset="0"/>
              </a:defRPr>
            </a:lvl2pPr>
            <a:lvl3pPr marL="1146079" indent="-227932" defTabSz="914937" eaLnBrk="0" hangingPunct="0">
              <a:spcBef>
                <a:spcPct val="30000"/>
              </a:spcBef>
              <a:defRPr sz="1200">
                <a:solidFill>
                  <a:schemeClr val="tx1"/>
                </a:solidFill>
                <a:latin typeface="Arial" pitchFamily="34" charset="0"/>
              </a:defRPr>
            </a:lvl3pPr>
            <a:lvl4pPr marL="1605152" indent="-227932" defTabSz="914937" eaLnBrk="0" hangingPunct="0">
              <a:spcBef>
                <a:spcPct val="30000"/>
              </a:spcBef>
              <a:defRPr sz="1200">
                <a:solidFill>
                  <a:schemeClr val="tx1"/>
                </a:solidFill>
                <a:latin typeface="Arial" pitchFamily="34" charset="0"/>
              </a:defRPr>
            </a:lvl4pPr>
            <a:lvl5pPr marL="2065832" indent="-227932" defTabSz="914937" eaLnBrk="0" hangingPunct="0">
              <a:spcBef>
                <a:spcPct val="30000"/>
              </a:spcBef>
              <a:defRPr sz="1200">
                <a:solidFill>
                  <a:schemeClr val="tx1"/>
                </a:solidFill>
                <a:latin typeface="Arial" pitchFamily="34" charset="0"/>
              </a:defRPr>
            </a:lvl5pPr>
            <a:lvl6pPr marL="2528115" indent="-227932" defTabSz="914937" eaLnBrk="0" fontAlgn="base" hangingPunct="0">
              <a:spcBef>
                <a:spcPct val="30000"/>
              </a:spcBef>
              <a:spcAft>
                <a:spcPct val="0"/>
              </a:spcAft>
              <a:defRPr sz="1200">
                <a:solidFill>
                  <a:schemeClr val="tx1"/>
                </a:solidFill>
                <a:latin typeface="Arial" pitchFamily="34" charset="0"/>
              </a:defRPr>
            </a:lvl6pPr>
            <a:lvl7pPr marL="2990399" indent="-227932" defTabSz="914937" eaLnBrk="0" fontAlgn="base" hangingPunct="0">
              <a:spcBef>
                <a:spcPct val="30000"/>
              </a:spcBef>
              <a:spcAft>
                <a:spcPct val="0"/>
              </a:spcAft>
              <a:defRPr sz="1200">
                <a:solidFill>
                  <a:schemeClr val="tx1"/>
                </a:solidFill>
                <a:latin typeface="Arial" pitchFamily="34" charset="0"/>
              </a:defRPr>
            </a:lvl7pPr>
            <a:lvl8pPr marL="3452684" indent="-227932" defTabSz="914937" eaLnBrk="0" fontAlgn="base" hangingPunct="0">
              <a:spcBef>
                <a:spcPct val="30000"/>
              </a:spcBef>
              <a:spcAft>
                <a:spcPct val="0"/>
              </a:spcAft>
              <a:defRPr sz="1200">
                <a:solidFill>
                  <a:schemeClr val="tx1"/>
                </a:solidFill>
                <a:latin typeface="Arial" pitchFamily="34" charset="0"/>
              </a:defRPr>
            </a:lvl8pPr>
            <a:lvl9pPr marL="3914967" indent="-227932" defTabSz="914937" eaLnBrk="0" fontAlgn="base" hangingPunct="0">
              <a:spcBef>
                <a:spcPct val="30000"/>
              </a:spcBef>
              <a:spcAft>
                <a:spcPct val="0"/>
              </a:spcAft>
              <a:defRPr sz="1200">
                <a:solidFill>
                  <a:schemeClr val="tx1"/>
                </a:solidFill>
                <a:latin typeface="Arial" pitchFamily="34" charset="0"/>
              </a:defRPr>
            </a:lvl9pPr>
          </a:lstStyle>
          <a:p>
            <a:pPr eaLnBrk="1" hangingPunct="1">
              <a:spcBef>
                <a:spcPct val="0"/>
              </a:spcBef>
            </a:pPr>
            <a:fld id="{EFC51F74-75C3-4B93-A634-05190F36B770}" type="slidenum">
              <a:rPr lang="en-GB" altLang="en-US" smtClean="0"/>
              <a:pPr eaLnBrk="1" hangingPunct="1">
                <a:spcBef>
                  <a:spcPct val="0"/>
                </a:spcBef>
              </a:pPr>
              <a:t>20</a:t>
            </a:fld>
            <a:endParaRPr lang="en-GB"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a:spLocks noChangeArrowheads="1"/>
          </p:cNvSpPr>
          <p:nvPr/>
        </p:nvSpPr>
        <p:spPr bwMode="auto">
          <a:xfrm>
            <a:off x="0" y="981075"/>
            <a:ext cx="9180513" cy="5876925"/>
          </a:xfrm>
          <a:prstGeom prst="rect">
            <a:avLst/>
          </a:prstGeom>
          <a:solidFill>
            <a:srgbClr val="0F5494"/>
          </a:solidFill>
          <a:ln w="25400" algn="ctr">
            <a:solidFill>
              <a:srgbClr val="0F5494"/>
            </a:solidFill>
            <a:miter lim="800000"/>
            <a:headEnd/>
            <a:tailEnd/>
          </a:ln>
          <a:effectLst>
            <a:outerShdw dist="23000" dir="5400000" rotWithShape="0">
              <a:srgbClr val="000000">
                <a:alpha val="34998"/>
              </a:srgbClr>
            </a:outerShdw>
          </a:effectLst>
        </p:spPr>
        <p:txBody>
          <a:bodyPr anchor="ctr"/>
          <a:lstStyle>
            <a:lvl1pPr defTabSz="457200" eaLnBrk="0" hangingPunct="0">
              <a:defRPr sz="7600" b="1">
                <a:solidFill>
                  <a:srgbClr val="FFD624"/>
                </a:solidFill>
                <a:latin typeface="Verdana" pitchFamily="34" charset="0"/>
              </a:defRPr>
            </a:lvl1pPr>
            <a:lvl2pPr marL="742950" indent="-285750" defTabSz="457200" eaLnBrk="0" hangingPunct="0">
              <a:defRPr sz="7600" b="1">
                <a:solidFill>
                  <a:srgbClr val="FFD624"/>
                </a:solidFill>
                <a:latin typeface="Verdana" pitchFamily="34" charset="0"/>
              </a:defRPr>
            </a:lvl2pPr>
            <a:lvl3pPr marL="1143000" indent="-228600" defTabSz="457200" eaLnBrk="0" hangingPunct="0">
              <a:defRPr sz="7600" b="1">
                <a:solidFill>
                  <a:srgbClr val="FFD624"/>
                </a:solidFill>
                <a:latin typeface="Verdana" pitchFamily="34" charset="0"/>
              </a:defRPr>
            </a:lvl3pPr>
            <a:lvl4pPr marL="1600200" indent="-228600" defTabSz="457200" eaLnBrk="0" hangingPunct="0">
              <a:defRPr sz="7600" b="1">
                <a:solidFill>
                  <a:srgbClr val="FFD624"/>
                </a:solidFill>
                <a:latin typeface="Verdana" pitchFamily="34" charset="0"/>
              </a:defRPr>
            </a:lvl4pPr>
            <a:lvl5pPr marL="2057400" indent="-228600" defTabSz="457200" eaLnBrk="0" hangingPunct="0">
              <a:defRPr sz="7600" b="1">
                <a:solidFill>
                  <a:srgbClr val="FFD624"/>
                </a:solidFill>
                <a:latin typeface="Verdana" pitchFamily="34" charset="0"/>
              </a:defRPr>
            </a:lvl5pPr>
            <a:lvl6pPr marL="2514600" indent="-228600" defTabSz="457200" eaLnBrk="0" fontAlgn="base" hangingPunct="0">
              <a:spcBef>
                <a:spcPct val="0"/>
              </a:spcBef>
              <a:spcAft>
                <a:spcPct val="0"/>
              </a:spcAft>
              <a:defRPr sz="7600" b="1">
                <a:solidFill>
                  <a:srgbClr val="FFD624"/>
                </a:solidFill>
                <a:latin typeface="Verdana" pitchFamily="34" charset="0"/>
              </a:defRPr>
            </a:lvl6pPr>
            <a:lvl7pPr marL="2971800" indent="-228600" defTabSz="457200" eaLnBrk="0" fontAlgn="base" hangingPunct="0">
              <a:spcBef>
                <a:spcPct val="0"/>
              </a:spcBef>
              <a:spcAft>
                <a:spcPct val="0"/>
              </a:spcAft>
              <a:defRPr sz="7600" b="1">
                <a:solidFill>
                  <a:srgbClr val="FFD624"/>
                </a:solidFill>
                <a:latin typeface="Verdana" pitchFamily="34" charset="0"/>
              </a:defRPr>
            </a:lvl7pPr>
            <a:lvl8pPr marL="3429000" indent="-228600" defTabSz="457200" eaLnBrk="0" fontAlgn="base" hangingPunct="0">
              <a:spcBef>
                <a:spcPct val="0"/>
              </a:spcBef>
              <a:spcAft>
                <a:spcPct val="0"/>
              </a:spcAft>
              <a:defRPr sz="7600" b="1">
                <a:solidFill>
                  <a:srgbClr val="FFD624"/>
                </a:solidFill>
                <a:latin typeface="Verdana" pitchFamily="34" charset="0"/>
              </a:defRPr>
            </a:lvl8pPr>
            <a:lvl9pPr marL="3886200" indent="-228600" defTabSz="457200" eaLnBrk="0" fontAlgn="base" hangingPunct="0">
              <a:spcBef>
                <a:spcPct val="0"/>
              </a:spcBef>
              <a:spcAft>
                <a:spcPct val="0"/>
              </a:spcAft>
              <a:defRPr sz="7600" b="1">
                <a:solidFill>
                  <a:srgbClr val="FFD624"/>
                </a:solidFill>
                <a:latin typeface="Verdana" pitchFamily="34" charset="0"/>
              </a:defRPr>
            </a:lvl9pPr>
          </a:lstStyle>
          <a:p>
            <a:pPr algn="ctr" eaLnBrk="1" hangingPunct="1">
              <a:defRPr/>
            </a:pPr>
            <a:endParaRPr lang="en-US" altLang="en-US" sz="1800" b="0">
              <a:solidFill>
                <a:srgbClr val="FFFFFF"/>
              </a:solidFill>
            </a:endParaRPr>
          </a:p>
        </p:txBody>
      </p:sp>
      <p:pic>
        <p:nvPicPr>
          <p:cNvPr id="5" name="Picture 6" descr="LOGO CE-EN-quadri.eps"/>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49688" y="258763"/>
            <a:ext cx="1436687" cy="99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userDrawn="1"/>
        </p:nvSpPr>
        <p:spPr>
          <a:xfrm>
            <a:off x="4267200" y="6659563"/>
            <a:ext cx="611188" cy="215900"/>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p>
        </p:txBody>
      </p:sp>
      <p:sp>
        <p:nvSpPr>
          <p:cNvPr id="3076" name="Rectangle 4"/>
          <p:cNvSpPr>
            <a:spLocks noGrp="1" noChangeArrowheads="1"/>
          </p:cNvSpPr>
          <p:nvPr>
            <p:ph type="ctrTitle"/>
          </p:nvPr>
        </p:nvSpPr>
        <p:spPr>
          <a:xfrm>
            <a:off x="3995738" y="2565400"/>
            <a:ext cx="5040312" cy="790575"/>
          </a:xfrm>
        </p:spPr>
        <p:txBody>
          <a:bodyPr/>
          <a:lstStyle>
            <a:lvl1pPr marL="3175">
              <a:defRPr sz="7600">
                <a:solidFill>
                  <a:srgbClr val="FFD624"/>
                </a:solidFill>
              </a:defRPr>
            </a:lvl1pPr>
          </a:lstStyle>
          <a:p>
            <a:pPr lvl="0"/>
            <a:r>
              <a:rPr lang="fr-BE" noProof="0"/>
              <a:t>Title</a:t>
            </a:r>
            <a:endParaRPr lang="en-GB" noProof="0"/>
          </a:p>
        </p:txBody>
      </p:sp>
      <p:sp>
        <p:nvSpPr>
          <p:cNvPr id="3077" name="Rectangle 5"/>
          <p:cNvSpPr>
            <a:spLocks noGrp="1" noChangeArrowheads="1"/>
          </p:cNvSpPr>
          <p:nvPr>
            <p:ph type="subTitle" idx="1"/>
          </p:nvPr>
        </p:nvSpPr>
        <p:spPr>
          <a:xfrm>
            <a:off x="611188" y="3716338"/>
            <a:ext cx="8532812" cy="1728787"/>
          </a:xfrm>
        </p:spPr>
        <p:txBody>
          <a:bodyPr/>
          <a:lstStyle>
            <a:lvl1pPr marL="0" indent="0">
              <a:buFontTx/>
              <a:buNone/>
              <a:defRPr sz="3000" b="1" i="0">
                <a:solidFill>
                  <a:schemeClr val="bg1"/>
                </a:solidFill>
              </a:defRPr>
            </a:lvl1pPr>
          </a:lstStyle>
          <a:p>
            <a:pPr lvl="0"/>
            <a:r>
              <a:rPr lang="fr-BE" noProof="0"/>
              <a:t>Subtitle</a:t>
            </a:r>
            <a:endParaRPr lang="en-GB" noProof="0"/>
          </a:p>
        </p:txBody>
      </p:sp>
      <p:sp>
        <p:nvSpPr>
          <p:cNvPr id="7" name="Rectangle 6"/>
          <p:cNvSpPr>
            <a:spLocks noGrp="1" noChangeArrowheads="1"/>
          </p:cNvSpPr>
          <p:nvPr>
            <p:ph type="dt" sz="half" idx="10"/>
          </p:nvPr>
        </p:nvSpPr>
        <p:spPr/>
        <p:txBody>
          <a:bodyPr/>
          <a:lstStyle>
            <a:lvl1pPr>
              <a:defRPr sz="1200" b="1">
                <a:solidFill>
                  <a:schemeClr val="bg1"/>
                </a:solidFill>
                <a:latin typeface="+mn-lt"/>
              </a:defRPr>
            </a:lvl1pPr>
          </a:lstStyle>
          <a:p>
            <a:pPr>
              <a:defRPr/>
            </a:pPr>
            <a:endParaRPr lang="en-GB"/>
          </a:p>
        </p:txBody>
      </p:sp>
      <p:sp>
        <p:nvSpPr>
          <p:cNvPr id="8" name="Rectangle 7"/>
          <p:cNvSpPr>
            <a:spLocks noGrp="1" noChangeArrowheads="1"/>
          </p:cNvSpPr>
          <p:nvPr>
            <p:ph type="ftr" sz="quarter" idx="11"/>
          </p:nvPr>
        </p:nvSpPr>
        <p:spPr/>
        <p:txBody>
          <a:bodyPr/>
          <a:lstStyle>
            <a:lvl1pPr>
              <a:defRPr>
                <a:solidFill>
                  <a:schemeClr val="bg1"/>
                </a:solidFill>
                <a:latin typeface="+mn-lt"/>
              </a:defRPr>
            </a:lvl1pPr>
          </a:lstStyle>
          <a:p>
            <a:pPr>
              <a:defRPr/>
            </a:pPr>
            <a:endParaRPr lang="en-GB"/>
          </a:p>
        </p:txBody>
      </p:sp>
      <p:sp>
        <p:nvSpPr>
          <p:cNvPr id="9" name="Rectangle 8"/>
          <p:cNvSpPr>
            <a:spLocks noGrp="1" noChangeArrowheads="1"/>
          </p:cNvSpPr>
          <p:nvPr>
            <p:ph type="sldNum" sz="quarter" idx="12"/>
          </p:nvPr>
        </p:nvSpPr>
        <p:spPr/>
        <p:txBody>
          <a:bodyPr/>
          <a:lstStyle>
            <a:lvl1pPr>
              <a:defRPr>
                <a:solidFill>
                  <a:schemeClr val="bg1"/>
                </a:solidFill>
                <a:latin typeface="+mn-lt"/>
              </a:defRPr>
            </a:lvl1pPr>
          </a:lstStyle>
          <a:p>
            <a:pPr>
              <a:defRPr/>
            </a:pPr>
            <a:fld id="{1FCFED7D-42AC-47A7-A859-2516FE0B11F0}" type="slidenum">
              <a:rPr lang="en-GB"/>
              <a:pPr>
                <a:defRPr/>
              </a:pPr>
              <a:t>‹#›</a:t>
            </a:fld>
            <a:endParaRPr lang="en-GB"/>
          </a:p>
        </p:txBody>
      </p:sp>
    </p:spTree>
    <p:extLst>
      <p:ext uri="{BB962C8B-B14F-4D97-AF65-F5344CB8AC3E}">
        <p14:creationId xmlns:p14="http://schemas.microsoft.com/office/powerpoint/2010/main" val="2860755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963198E3-1F62-4F7B-A7BF-BD32F7482CE7}" type="slidenum">
              <a:rPr lang="en-GB"/>
              <a:pPr>
                <a:defRPr/>
              </a:pPr>
              <a:t>‹#›</a:t>
            </a:fld>
            <a:endParaRPr lang="en-GB"/>
          </a:p>
        </p:txBody>
      </p:sp>
    </p:spTree>
    <p:extLst>
      <p:ext uri="{BB962C8B-B14F-4D97-AF65-F5344CB8AC3E}">
        <p14:creationId xmlns:p14="http://schemas.microsoft.com/office/powerpoint/2010/main" val="2283251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5113" y="1339850"/>
            <a:ext cx="2071687" cy="46815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395288" y="1339850"/>
            <a:ext cx="6067425" cy="46815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0FE3D533-46E4-4B52-8549-2EBC48A9B83F}" type="slidenum">
              <a:rPr lang="en-GB"/>
              <a:pPr>
                <a:defRPr/>
              </a:pPr>
              <a:t>‹#›</a:t>
            </a:fld>
            <a:endParaRPr lang="en-GB"/>
          </a:p>
        </p:txBody>
      </p:sp>
    </p:spTree>
    <p:extLst>
      <p:ext uri="{BB962C8B-B14F-4D97-AF65-F5344CB8AC3E}">
        <p14:creationId xmlns:p14="http://schemas.microsoft.com/office/powerpoint/2010/main" val="3172496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4" name="Rectangle 3"/>
          <p:cNvSpPr/>
          <p:nvPr userDrawn="1"/>
        </p:nvSpPr>
        <p:spPr>
          <a:xfrm>
            <a:off x="0" y="0"/>
            <a:ext cx="9144000" cy="98901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p>
        </p:txBody>
      </p:sp>
      <p:pic>
        <p:nvPicPr>
          <p:cNvPr id="5" name="Picture 5" descr="LOGO CE-EN-NEG-quadri.ai"/>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921125" y="0"/>
            <a:ext cx="1511300" cy="151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a:spLocks noChangeArrowheads="1"/>
          </p:cNvSpPr>
          <p:nvPr userDrawn="1"/>
        </p:nvSpPr>
        <p:spPr bwMode="auto">
          <a:xfrm>
            <a:off x="4262438" y="6686550"/>
            <a:ext cx="596900" cy="198438"/>
          </a:xfrm>
          <a:prstGeom prst="rect">
            <a:avLst/>
          </a:prstGeom>
          <a:solidFill>
            <a:srgbClr val="133176"/>
          </a:solidFill>
          <a:ln w="9525">
            <a:solidFill>
              <a:srgbClr val="133176"/>
            </a:solidFill>
            <a:miter lim="800000"/>
            <a:headEnd/>
            <a:tailEnd/>
          </a:ln>
          <a:effectLst>
            <a:outerShdw blurRad="63500" dist="23000" dir="5400000" rotWithShape="0">
              <a:srgbClr val="000000">
                <a:alpha val="34998"/>
              </a:srgbClr>
            </a:outerShdw>
          </a:effectLst>
        </p:spPr>
        <p:txBody>
          <a:bodyPr anchor="ctr"/>
          <a:lstStyle/>
          <a:p>
            <a:pPr algn="ctr" defTabSz="457200">
              <a:defRPr/>
            </a:pPr>
            <a:endParaRPr lang="en-US" sz="1800" b="0">
              <a:solidFill>
                <a:srgbClr val="FFFFFF"/>
              </a:solidFill>
              <a:latin typeface="Verdana" charset="0"/>
              <a:ea typeface="MS PGothic" charset="0"/>
              <a:cs typeface="MS PGothic" charset="0"/>
            </a:endParaRPr>
          </a:p>
        </p:txBody>
      </p:sp>
      <p:sp>
        <p:nvSpPr>
          <p:cNvPr id="2" name="Title 1"/>
          <p:cNvSpPr>
            <a:spLocks noGrp="1"/>
          </p:cNvSpPr>
          <p:nvPr>
            <p:ph type="title"/>
          </p:nvPr>
        </p:nvSpPr>
        <p:spPr/>
        <p:txBody>
          <a:bodyPr/>
          <a:lstStyle/>
          <a:p>
            <a:r>
              <a:rPr lang="en-US" dirty="0"/>
              <a:t>Click to edit Master title style</a:t>
            </a:r>
            <a:endParaRPr lang="en-GB" dirty="0"/>
          </a:p>
        </p:txBody>
      </p:sp>
      <p:sp>
        <p:nvSpPr>
          <p:cNvPr id="11" name="Content Placeholder 2"/>
          <p:cNvSpPr>
            <a:spLocks noGrp="1"/>
          </p:cNvSpPr>
          <p:nvPr>
            <p:ph idx="1"/>
          </p:nvPr>
        </p:nvSpPr>
        <p:spPr>
          <a:xfrm>
            <a:off x="457200" y="2387600"/>
            <a:ext cx="8229600" cy="3633788"/>
          </a:xfrm>
        </p:spPr>
        <p:txBody>
          <a:bodyPr/>
          <a:lstStyle>
            <a:lvl1pPr marL="342900" indent="-342900">
              <a:buClr>
                <a:srgbClr val="0F5494"/>
              </a:buClr>
              <a:buFont typeface="Arial" pitchFamily="34" charset="0"/>
              <a:buChar char="•"/>
              <a:defRPr/>
            </a:lvl1pPr>
            <a:lvl2pPr>
              <a:buClr>
                <a:srgbClr val="0F5494"/>
              </a:buClr>
              <a:defRPr/>
            </a:lvl2pPr>
          </a:lstStyle>
          <a:p>
            <a:pPr lvl="0"/>
            <a:r>
              <a:rPr lang="en-US" dirty="0"/>
              <a:t>Click to edit Master text styles</a:t>
            </a:r>
          </a:p>
          <a:p>
            <a:pPr lvl="1"/>
            <a:r>
              <a:rPr lang="en-US" dirty="0"/>
              <a:t>Second level</a:t>
            </a:r>
          </a:p>
          <a:p>
            <a:pPr lvl="2"/>
            <a:r>
              <a:rPr lang="en-US" dirty="0"/>
              <a:t>Third level</a:t>
            </a:r>
          </a:p>
        </p:txBody>
      </p:sp>
      <p:sp>
        <p:nvSpPr>
          <p:cNvPr id="7" name="Rectangle 4"/>
          <p:cNvSpPr>
            <a:spLocks noGrp="1" noChangeArrowheads="1"/>
          </p:cNvSpPr>
          <p:nvPr>
            <p:ph type="dt" sz="half" idx="10"/>
          </p:nvPr>
        </p:nvSpPr>
        <p:spPr>
          <a:xfrm>
            <a:off x="468313" y="6448425"/>
            <a:ext cx="2133600" cy="476250"/>
          </a:xfrm>
        </p:spPr>
        <p:txBody>
          <a:bodyPr/>
          <a:lstStyle>
            <a:lvl1pPr>
              <a:defRPr/>
            </a:lvl1pPr>
          </a:lstStyle>
          <a:p>
            <a:pPr>
              <a:defRPr/>
            </a:pPr>
            <a:r>
              <a:rPr lang="en-US" dirty="0"/>
              <a:t>Version 05/06/2012</a:t>
            </a:r>
            <a:endParaRPr lang="en-GB" dirty="0"/>
          </a:p>
        </p:txBody>
      </p:sp>
      <p:sp>
        <p:nvSpPr>
          <p:cNvPr id="8" name="Rectangle 5"/>
          <p:cNvSpPr>
            <a:spLocks noGrp="1" noChangeArrowheads="1"/>
          </p:cNvSpPr>
          <p:nvPr>
            <p:ph type="ftr" sz="quarter" idx="11"/>
          </p:nvPr>
        </p:nvSpPr>
        <p:spPr/>
        <p:txBody>
          <a:bodyPr/>
          <a:lstStyle>
            <a:lvl1pPr>
              <a:defRPr/>
            </a:lvl1pPr>
          </a:lstStyle>
          <a:p>
            <a:pPr>
              <a:defRPr/>
            </a:pPr>
            <a:r>
              <a:rPr lang="en-GB"/>
              <a:t>EuropeAid Days 2013 Brussels, 4-8 March</a:t>
            </a:r>
            <a:endParaRPr/>
          </a:p>
        </p:txBody>
      </p:sp>
      <p:sp>
        <p:nvSpPr>
          <p:cNvPr id="9" name="Rectangle 6"/>
          <p:cNvSpPr>
            <a:spLocks noGrp="1" noChangeArrowheads="1"/>
          </p:cNvSpPr>
          <p:nvPr>
            <p:ph type="sldNum" sz="quarter" idx="12"/>
          </p:nvPr>
        </p:nvSpPr>
        <p:spPr>
          <a:xfrm>
            <a:off x="6588125" y="6380163"/>
            <a:ext cx="2133600" cy="476250"/>
          </a:xfrm>
        </p:spPr>
        <p:txBody>
          <a:bodyPr/>
          <a:lstStyle>
            <a:lvl1pPr>
              <a:defRPr/>
            </a:lvl1pPr>
          </a:lstStyle>
          <a:p>
            <a:pPr>
              <a:defRPr/>
            </a:pPr>
            <a:fld id="{23400F7C-478D-4C11-94E7-DD5C01206B8C}" type="slidenum">
              <a:rPr lang="en-GB"/>
              <a:pPr>
                <a:defRPr/>
              </a:pPr>
              <a:t>‹#›</a:t>
            </a:fld>
            <a:endParaRPr lang="en-GB"/>
          </a:p>
        </p:txBody>
      </p:sp>
    </p:spTree>
    <p:extLst>
      <p:ext uri="{BB962C8B-B14F-4D97-AF65-F5344CB8AC3E}">
        <p14:creationId xmlns:p14="http://schemas.microsoft.com/office/powerpoint/2010/main" val="2128634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8049D72B-E95B-4D1A-A70D-67CEE62E0D20}" type="slidenum">
              <a:rPr lang="en-GB"/>
              <a:pPr>
                <a:defRPr/>
              </a:pPr>
              <a:t>‹#›</a:t>
            </a:fld>
            <a:endParaRPr lang="en-GB"/>
          </a:p>
        </p:txBody>
      </p:sp>
    </p:spTree>
    <p:extLst>
      <p:ext uri="{BB962C8B-B14F-4D97-AF65-F5344CB8AC3E}">
        <p14:creationId xmlns:p14="http://schemas.microsoft.com/office/powerpoint/2010/main" val="1715015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59B23F6D-00B1-4973-B30E-67B8D4296B3B}" type="slidenum">
              <a:rPr lang="en-GB"/>
              <a:pPr>
                <a:defRPr/>
              </a:pPr>
              <a:t>‹#›</a:t>
            </a:fld>
            <a:endParaRPr lang="en-GB"/>
          </a:p>
        </p:txBody>
      </p:sp>
    </p:spTree>
    <p:extLst>
      <p:ext uri="{BB962C8B-B14F-4D97-AF65-F5344CB8AC3E}">
        <p14:creationId xmlns:p14="http://schemas.microsoft.com/office/powerpoint/2010/main" val="44902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2492375"/>
            <a:ext cx="40386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2492375"/>
            <a:ext cx="40386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68B56CC8-19D3-44C9-8C76-993527CCC217}" type="slidenum">
              <a:rPr lang="en-GB"/>
              <a:pPr>
                <a:defRPr/>
              </a:pPr>
              <a:t>‹#›</a:t>
            </a:fld>
            <a:endParaRPr lang="en-GB"/>
          </a:p>
        </p:txBody>
      </p:sp>
    </p:spTree>
    <p:extLst>
      <p:ext uri="{BB962C8B-B14F-4D97-AF65-F5344CB8AC3E}">
        <p14:creationId xmlns:p14="http://schemas.microsoft.com/office/powerpoint/2010/main" val="1590071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GB"/>
          </a:p>
        </p:txBody>
      </p:sp>
      <p:sp>
        <p:nvSpPr>
          <p:cNvPr id="8" name="Rectangle 5"/>
          <p:cNvSpPr>
            <a:spLocks noGrp="1" noChangeArrowheads="1"/>
          </p:cNvSpPr>
          <p:nvPr>
            <p:ph type="ftr" sz="quarter" idx="11"/>
          </p:nvPr>
        </p:nvSpPr>
        <p:spPr>
          <a:ln/>
        </p:spPr>
        <p:txBody>
          <a:bodyPr/>
          <a:lstStyle>
            <a:lvl1pPr>
              <a:defRPr/>
            </a:lvl1pPr>
          </a:lstStyle>
          <a:p>
            <a:pPr>
              <a:defRPr/>
            </a:pPr>
            <a:endParaRPr lang="en-GB"/>
          </a:p>
        </p:txBody>
      </p:sp>
      <p:sp>
        <p:nvSpPr>
          <p:cNvPr id="9" name="Rectangle 6"/>
          <p:cNvSpPr>
            <a:spLocks noGrp="1" noChangeArrowheads="1"/>
          </p:cNvSpPr>
          <p:nvPr>
            <p:ph type="sldNum" sz="quarter" idx="12"/>
          </p:nvPr>
        </p:nvSpPr>
        <p:spPr>
          <a:ln/>
        </p:spPr>
        <p:txBody>
          <a:bodyPr/>
          <a:lstStyle>
            <a:lvl1pPr>
              <a:defRPr/>
            </a:lvl1pPr>
          </a:lstStyle>
          <a:p>
            <a:pPr>
              <a:defRPr/>
            </a:pPr>
            <a:fld id="{6DC06E7F-68A2-46BD-9A48-3F7AD0435067}" type="slidenum">
              <a:rPr lang="en-GB"/>
              <a:pPr>
                <a:defRPr/>
              </a:pPr>
              <a:t>‹#›</a:t>
            </a:fld>
            <a:endParaRPr lang="en-GB"/>
          </a:p>
        </p:txBody>
      </p:sp>
    </p:spTree>
    <p:extLst>
      <p:ext uri="{BB962C8B-B14F-4D97-AF65-F5344CB8AC3E}">
        <p14:creationId xmlns:p14="http://schemas.microsoft.com/office/powerpoint/2010/main" val="2657050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7DD26FC3-244A-4E3F-9871-5DC3220C4900}" type="slidenum">
              <a:rPr lang="en-GB"/>
              <a:pPr>
                <a:defRPr/>
              </a:pPr>
              <a:t>‹#›</a:t>
            </a:fld>
            <a:endParaRPr lang="en-GB"/>
          </a:p>
        </p:txBody>
      </p:sp>
    </p:spTree>
    <p:extLst>
      <p:ext uri="{BB962C8B-B14F-4D97-AF65-F5344CB8AC3E}">
        <p14:creationId xmlns:p14="http://schemas.microsoft.com/office/powerpoint/2010/main" val="1818514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B029BF79-934F-4456-A1DD-ACB94448D0F3}" type="slidenum">
              <a:rPr lang="en-GB"/>
              <a:pPr>
                <a:defRPr/>
              </a:pPr>
              <a:t>‹#›</a:t>
            </a:fld>
            <a:endParaRPr lang="en-GB"/>
          </a:p>
        </p:txBody>
      </p:sp>
    </p:spTree>
    <p:extLst>
      <p:ext uri="{BB962C8B-B14F-4D97-AF65-F5344CB8AC3E}">
        <p14:creationId xmlns:p14="http://schemas.microsoft.com/office/powerpoint/2010/main" val="41775318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D1F9064A-B8A7-4C19-B9F6-9B55D09D55FD}" type="slidenum">
              <a:rPr lang="en-GB"/>
              <a:pPr>
                <a:defRPr/>
              </a:pPr>
              <a:t>‹#›</a:t>
            </a:fld>
            <a:endParaRPr lang="en-GB"/>
          </a:p>
        </p:txBody>
      </p:sp>
    </p:spTree>
    <p:extLst>
      <p:ext uri="{BB962C8B-B14F-4D97-AF65-F5344CB8AC3E}">
        <p14:creationId xmlns:p14="http://schemas.microsoft.com/office/powerpoint/2010/main" val="3999677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D28A0302-06B4-4588-9299-E5913FA5A39D}" type="slidenum">
              <a:rPr lang="en-GB"/>
              <a:pPr>
                <a:defRPr/>
              </a:pPr>
              <a:t>‹#›</a:t>
            </a:fld>
            <a:endParaRPr lang="en-GB"/>
          </a:p>
        </p:txBody>
      </p:sp>
    </p:spTree>
    <p:extLst>
      <p:ext uri="{BB962C8B-B14F-4D97-AF65-F5344CB8AC3E}">
        <p14:creationId xmlns:p14="http://schemas.microsoft.com/office/powerpoint/2010/main" val="3130978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95288" y="1339850"/>
            <a:ext cx="8229600" cy="93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GB" altLang="en-US"/>
              <a:t>Title</a:t>
            </a:r>
          </a:p>
        </p:txBody>
      </p:sp>
      <p:sp>
        <p:nvSpPr>
          <p:cNvPr id="1027" name="Rectangle 3"/>
          <p:cNvSpPr>
            <a:spLocks noGrp="1" noChangeArrowheads="1"/>
          </p:cNvSpPr>
          <p:nvPr>
            <p:ph type="body" idx="1"/>
          </p:nvPr>
        </p:nvSpPr>
        <p:spPr bwMode="auto">
          <a:xfrm>
            <a:off x="457200" y="2492375"/>
            <a:ext cx="8229600" cy="3529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fr-BE" altLang="en-US"/>
              <a:t>Second level</a:t>
            </a:r>
            <a:endParaRPr lang="en-GB" altLang="en-US"/>
          </a:p>
          <a:p>
            <a:pPr lvl="1"/>
            <a:r>
              <a:rPr lang="en-GB" altLang="en-US"/>
              <a:t>Third level</a:t>
            </a:r>
          </a:p>
          <a:p>
            <a:pPr lvl="2"/>
            <a:r>
              <a:rPr lang="en-GB" altLang="en-US"/>
              <a:t>- Fourth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b="0">
                <a:solidFill>
                  <a:schemeClr val="tx1"/>
                </a:solidFill>
                <a:latin typeface="Arial" charset="0"/>
              </a:defRPr>
            </a:lvl1pPr>
          </a:lstStyle>
          <a:p>
            <a:pPr>
              <a:defRPr/>
            </a:pPr>
            <a:endParaRPr lang="en-GB"/>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b="0">
                <a:solidFill>
                  <a:schemeClr val="tx1"/>
                </a:solidFill>
                <a:latin typeface="Arial" charset="0"/>
              </a:defRPr>
            </a:lvl1pPr>
          </a:lstStyle>
          <a:p>
            <a:pPr>
              <a:defRPr/>
            </a:pPr>
            <a:endParaRPr lang="en-GB"/>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b="0">
                <a:solidFill>
                  <a:schemeClr val="tx1"/>
                </a:solidFill>
                <a:latin typeface="Arial" charset="0"/>
              </a:defRPr>
            </a:lvl1pPr>
          </a:lstStyle>
          <a:p>
            <a:pPr>
              <a:defRPr/>
            </a:pPr>
            <a:fld id="{AC933FD2-CF61-4E45-88CE-1E9711C9E71F}" type="slidenum">
              <a:rPr lang="en-GB"/>
              <a:pPr>
                <a:defRPr/>
              </a:pPr>
              <a:t>‹#›</a:t>
            </a:fld>
            <a:endParaRPr lang="en-GB"/>
          </a:p>
        </p:txBody>
      </p:sp>
      <p:sp>
        <p:nvSpPr>
          <p:cNvPr id="15" name="Rectangle 14"/>
          <p:cNvSpPr/>
          <p:nvPr/>
        </p:nvSpPr>
        <p:spPr>
          <a:xfrm>
            <a:off x="0" y="0"/>
            <a:ext cx="9144000" cy="95726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p>
        </p:txBody>
      </p:sp>
      <p:sp>
        <p:nvSpPr>
          <p:cNvPr id="7" name="Rectangle 6"/>
          <p:cNvSpPr/>
          <p:nvPr/>
        </p:nvSpPr>
        <p:spPr>
          <a:xfrm>
            <a:off x="4262438" y="6659563"/>
            <a:ext cx="611187" cy="198437"/>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p>
        </p:txBody>
      </p:sp>
      <p:pic>
        <p:nvPicPr>
          <p:cNvPr id="1033" name="Picture 17" descr="LOGO CE_Vertical_EN_NEG_quadri_HR"/>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3849688" y="258763"/>
            <a:ext cx="1436687" cy="1004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310" r:id="rId1"/>
    <p:sldLayoutId id="2147484300" r:id="rId2"/>
    <p:sldLayoutId id="2147484301" r:id="rId3"/>
    <p:sldLayoutId id="2147484302" r:id="rId4"/>
    <p:sldLayoutId id="2147484303" r:id="rId5"/>
    <p:sldLayoutId id="2147484304" r:id="rId6"/>
    <p:sldLayoutId id="2147484305" r:id="rId7"/>
    <p:sldLayoutId id="2147484306" r:id="rId8"/>
    <p:sldLayoutId id="2147484307" r:id="rId9"/>
    <p:sldLayoutId id="2147484308" r:id="rId10"/>
    <p:sldLayoutId id="2147484309" r:id="rId11"/>
    <p:sldLayoutId id="2147484311"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p:titleStyle>
    <p:body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remix3d.com/details/G009SX0M8BRZ" TargetMode="External"/><Relationship Id="rId2" Type="http://schemas.microsoft.com/office/2017/06/relationships/model3d" Target="../media/model3d2.glb"/><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4.png"/><Relationship Id="rId3" Type="http://schemas.openxmlformats.org/officeDocument/2006/relationships/hyperlink" Target="https://www.remix3d.com/details/G009SXJ3X83Z" TargetMode="External"/><Relationship Id="rId7" Type="http://schemas.openxmlformats.org/officeDocument/2006/relationships/hyperlink" Target="https://www.remix3d.com/details/G009SXJ51VBC" TargetMode="External"/><Relationship Id="rId12" Type="http://schemas.openxmlformats.org/officeDocument/2006/relationships/image" Target="../media/image14.png"/><Relationship Id="rId2" Type="http://schemas.microsoft.com/office/2017/06/relationships/model3d" Target="../media/model3d3.glb"/><Relationship Id="rId1" Type="http://schemas.openxmlformats.org/officeDocument/2006/relationships/slideLayout" Target="../slideLayouts/slideLayout2.xml"/><Relationship Id="rId6" Type="http://schemas.microsoft.com/office/2017/06/relationships/model3d" Target="../media/model3d4.glb"/><Relationship Id="rId11" Type="http://schemas.openxmlformats.org/officeDocument/2006/relationships/hyperlink" Target="https://www.remix3d.com/details/G009SVD6C7WT" TargetMode="External"/><Relationship Id="rId5" Type="http://schemas.openxmlformats.org/officeDocument/2006/relationships/image" Target="../media/image12.png"/><Relationship Id="rId10" Type="http://schemas.microsoft.com/office/2017/06/relationships/model3d" Target="../media/model3d5.glb"/><Relationship Id="rId4" Type="http://schemas.openxmlformats.org/officeDocument/2006/relationships/image" Target="../media/image12.png"/><Relationship Id="rId9" Type="http://schemas.openxmlformats.org/officeDocument/2006/relationships/image" Target="../media/image13.png"/></Relationships>
</file>

<file path=ppt/slides/_rels/slide1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hyperlink" Target="https://www.remix3d.com/details/G009SXJ3X83Z" TargetMode="External"/><Relationship Id="rId7" Type="http://schemas.openxmlformats.org/officeDocument/2006/relationships/hyperlink" Target="https://www.remix3d.com/details/G009SVD6C7WT" TargetMode="External"/><Relationship Id="rId2" Type="http://schemas.microsoft.com/office/2017/06/relationships/model3d" Target="../media/model3d3.glb"/><Relationship Id="rId1" Type="http://schemas.openxmlformats.org/officeDocument/2006/relationships/slideLayout" Target="../slideLayouts/slideLayout2.xml"/><Relationship Id="rId6" Type="http://schemas.microsoft.com/office/2017/06/relationships/model3d" Target="../media/model3d5.glb"/><Relationship Id="rId5" Type="http://schemas.openxmlformats.org/officeDocument/2006/relationships/image" Target="../media/image12.png"/><Relationship Id="rId4" Type="http://schemas.openxmlformats.org/officeDocument/2006/relationships/image" Target="../media/image12.png"/><Relationship Id="rId9"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hyperlink" Target="https://www.remix3d.com/details/G009SXJ51VBC" TargetMode="External"/><Relationship Id="rId2" Type="http://schemas.microsoft.com/office/2017/06/relationships/model3d" Target="../media/model3d4.glb"/><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4.png"/><Relationship Id="rId3" Type="http://schemas.openxmlformats.org/officeDocument/2006/relationships/hyperlink" Target="https://www.remix3d.com/details/G009SXJ3X83Z" TargetMode="External"/><Relationship Id="rId7" Type="http://schemas.openxmlformats.org/officeDocument/2006/relationships/hyperlink" Target="https://www.remix3d.com/details/G009SXJ51VBC" TargetMode="External"/><Relationship Id="rId12" Type="http://schemas.openxmlformats.org/officeDocument/2006/relationships/image" Target="../media/image14.png"/><Relationship Id="rId2" Type="http://schemas.microsoft.com/office/2017/06/relationships/model3d" Target="../media/model3d3.glb"/><Relationship Id="rId1" Type="http://schemas.openxmlformats.org/officeDocument/2006/relationships/slideLayout" Target="../slideLayouts/slideLayout2.xml"/><Relationship Id="rId6" Type="http://schemas.microsoft.com/office/2017/06/relationships/model3d" Target="../media/model3d4.glb"/><Relationship Id="rId11" Type="http://schemas.openxmlformats.org/officeDocument/2006/relationships/hyperlink" Target="https://www.remix3d.com/details/G009SVD6C7WT" TargetMode="External"/><Relationship Id="rId5" Type="http://schemas.openxmlformats.org/officeDocument/2006/relationships/image" Target="../media/image12.png"/><Relationship Id="rId10" Type="http://schemas.microsoft.com/office/2017/06/relationships/model3d" Target="../media/model3d5.glb"/><Relationship Id="rId4" Type="http://schemas.openxmlformats.org/officeDocument/2006/relationships/image" Target="../media/image12.png"/><Relationship Id="rId9" Type="http://schemas.openxmlformats.org/officeDocument/2006/relationships/image" Target="../media/image13.png"/></Relationships>
</file>

<file path=ppt/slides/_rels/slide15.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17.png"/><Relationship Id="rId3" Type="http://schemas.openxmlformats.org/officeDocument/2006/relationships/hyperlink" Target="https://www.remix3d.com/details/G009SWD024LC" TargetMode="External"/><Relationship Id="rId7" Type="http://schemas.openxmlformats.org/officeDocument/2006/relationships/hyperlink" Target="https://www.remix3d.com/details/G009SVGGNQV3" TargetMode="External"/><Relationship Id="rId12" Type="http://schemas.openxmlformats.org/officeDocument/2006/relationships/image" Target="../media/image17.png"/><Relationship Id="rId2" Type="http://schemas.microsoft.com/office/2017/06/relationships/model3d" Target="../media/model3d6.glb"/><Relationship Id="rId1" Type="http://schemas.openxmlformats.org/officeDocument/2006/relationships/slideLayout" Target="../slideLayouts/slideLayout2.xml"/><Relationship Id="rId6" Type="http://schemas.microsoft.com/office/2017/06/relationships/model3d" Target="../media/model3d7.glb"/><Relationship Id="rId11" Type="http://schemas.openxmlformats.org/officeDocument/2006/relationships/hyperlink" Target="https://www.remix3d.com/details/c7cba2f771bc4267a266e35db520cb8b" TargetMode="External"/><Relationship Id="rId5" Type="http://schemas.openxmlformats.org/officeDocument/2006/relationships/image" Target="../media/image15.png"/><Relationship Id="rId10" Type="http://schemas.microsoft.com/office/2017/06/relationships/model3d" Target="../media/model3d8.glb"/><Relationship Id="rId4" Type="http://schemas.openxmlformats.org/officeDocument/2006/relationships/image" Target="../media/image15.png"/><Relationship Id="rId9" Type="http://schemas.openxmlformats.org/officeDocument/2006/relationships/image" Target="../media/image1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europa.eu/capacity4dev/devco-ess" TargetMode="External"/><Relationship Id="rId2" Type="http://schemas.openxmlformats.org/officeDocument/2006/relationships/hyperlink" Target="mailto:helpdesk@evaluationsupport.eu"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europa.eu/capacity4dev/devco-ess" TargetMode="External"/><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remix3d.com/details/G009SV3FG5HK" TargetMode="External"/><Relationship Id="rId2" Type="http://schemas.microsoft.com/office/2017/06/relationships/model3d" Target="../media/model3d1.glb"/><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hyperlink" Target="https://www.remix3d.com/details/G009SV3FG5HK" TargetMode="External"/><Relationship Id="rId2" Type="http://schemas.microsoft.com/office/2017/06/relationships/model3d" Target="../media/model3d1.glb"/><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hyperlink" Target="https://www.remix3d.com/details/G009SV3FG5HK" TargetMode="External"/><Relationship Id="rId7" Type="http://schemas.openxmlformats.org/officeDocument/2006/relationships/image" Target="../media/image10.png"/><Relationship Id="rId2" Type="http://schemas.microsoft.com/office/2017/06/relationships/model3d" Target="../media/model3d1.glb"/><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7.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6"/>
          <p:cNvSpPr>
            <a:spLocks noGrp="1" noChangeArrowheads="1"/>
          </p:cNvSpPr>
          <p:nvPr>
            <p:ph type="subTitle" idx="1"/>
          </p:nvPr>
        </p:nvSpPr>
        <p:spPr>
          <a:xfrm>
            <a:off x="233201" y="2564606"/>
            <a:ext cx="8677597" cy="1728788"/>
          </a:xfrm>
        </p:spPr>
        <p:txBody>
          <a:bodyPr/>
          <a:lstStyle/>
          <a:p>
            <a:pPr algn="ctr"/>
            <a:r>
              <a:rPr lang="en-GB" altLang="en-US" sz="2400" dirty="0"/>
              <a:t> </a:t>
            </a:r>
            <a:r>
              <a:rPr lang="en-US" altLang="en-US" sz="2400" dirty="0"/>
              <a:t>Evaluation in hard-to-reach areas</a:t>
            </a:r>
          </a:p>
          <a:p>
            <a:pPr algn="ctr"/>
            <a:endParaRPr lang="en-US" altLang="en-US" sz="2400" dirty="0"/>
          </a:p>
          <a:p>
            <a:pPr algn="ctr"/>
            <a:r>
              <a:rPr lang="en-GB" sz="2400" i="1" dirty="0">
                <a:solidFill>
                  <a:schemeClr val="accent1"/>
                </a:solidFill>
              </a:rPr>
              <a:t>Constraints, techniques, and ethical aspects</a:t>
            </a:r>
            <a:endParaRPr lang="fr-BE" altLang="en-US" sz="2400" dirty="0"/>
          </a:p>
        </p:txBody>
      </p:sp>
      <p:pic>
        <p:nvPicPr>
          <p:cNvPr id="3" name="Picture 2">
            <a:extLst>
              <a:ext uri="{FF2B5EF4-FFF2-40B4-BE49-F238E27FC236}">
                <a16:creationId xmlns:a16="http://schemas.microsoft.com/office/drawing/2014/main" id="{7F5E0AE6-0C6D-44EA-87B6-623C08B876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20064" y="0"/>
            <a:ext cx="1823936" cy="922045"/>
          </a:xfrm>
          <a:prstGeom prst="rect">
            <a:avLst/>
          </a:prstGeom>
        </p:spPr>
      </p:pic>
      <p:sp>
        <p:nvSpPr>
          <p:cNvPr id="4" name="Rectangle 6">
            <a:extLst>
              <a:ext uri="{FF2B5EF4-FFF2-40B4-BE49-F238E27FC236}">
                <a16:creationId xmlns:a16="http://schemas.microsoft.com/office/drawing/2014/main" id="{D4FB38C4-F5CF-4116-8064-EFE78D0A8FDE}"/>
              </a:ext>
            </a:extLst>
          </p:cNvPr>
          <p:cNvSpPr txBox="1">
            <a:spLocks noChangeArrowheads="1"/>
          </p:cNvSpPr>
          <p:nvPr/>
        </p:nvSpPr>
        <p:spPr bwMode="auto">
          <a:xfrm>
            <a:off x="233201" y="5395895"/>
            <a:ext cx="8677597" cy="1080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l" rtl="0" eaLnBrk="0" fontAlgn="base" hangingPunct="0">
              <a:spcBef>
                <a:spcPct val="20000"/>
              </a:spcBef>
              <a:spcAft>
                <a:spcPct val="0"/>
              </a:spcAft>
              <a:buClr>
                <a:schemeClr val="bg1"/>
              </a:buClr>
              <a:buFontTx/>
              <a:buNone/>
              <a:defRPr sz="3000" b="1" i="0">
                <a:solidFill>
                  <a:schemeClr val="bg1"/>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pPr algn="r">
              <a:spcBef>
                <a:spcPts val="0"/>
              </a:spcBef>
            </a:pPr>
            <a:r>
              <a:rPr lang="en-GB" altLang="en-US" sz="2400" kern="0" dirty="0"/>
              <a:t> </a:t>
            </a:r>
            <a:r>
              <a:rPr lang="en-US" altLang="en-US" sz="2000" kern="0" dirty="0">
                <a:latin typeface="Calibri" panose="020F0502020204030204" pitchFamily="34" charset="0"/>
                <a:cs typeface="Calibri" panose="020F0502020204030204" pitchFamily="34" charset="0"/>
              </a:rPr>
              <a:t>Marco Lorenzoni</a:t>
            </a:r>
          </a:p>
          <a:p>
            <a:pPr algn="r">
              <a:spcBef>
                <a:spcPts val="0"/>
              </a:spcBef>
            </a:pPr>
            <a:r>
              <a:rPr lang="en-GB" altLang="en-US" sz="2000" i="1" kern="0" dirty="0">
                <a:latin typeface="Calibri" panose="020F0502020204030204" pitchFamily="34" charset="0"/>
                <a:cs typeface="Calibri" panose="020F0502020204030204" pitchFamily="34" charset="0"/>
              </a:rPr>
              <a:t>Senior evaluation expert, DEVCO ESS</a:t>
            </a:r>
          </a:p>
          <a:p>
            <a:pPr algn="r">
              <a:spcBef>
                <a:spcPts val="0"/>
              </a:spcBef>
            </a:pPr>
            <a:r>
              <a:rPr lang="fr-BE" altLang="en-US" sz="2000" kern="0" dirty="0">
                <a:solidFill>
                  <a:schemeClr val="accent1"/>
                </a:solidFill>
                <a:latin typeface="Calibri" panose="020F0502020204030204" pitchFamily="34" charset="0"/>
                <a:cs typeface="Calibri" panose="020F0502020204030204" pitchFamily="34" charset="0"/>
              </a:rPr>
              <a:t>Abuja, June 2019</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C2D71-8BA4-4A4C-9B0B-EF4B2A007A88}"/>
              </a:ext>
            </a:extLst>
          </p:cNvPr>
          <p:cNvSpPr>
            <a:spLocks noGrp="1"/>
          </p:cNvSpPr>
          <p:nvPr>
            <p:ph type="sldNum" sz="quarter" idx="12"/>
          </p:nvPr>
        </p:nvSpPr>
        <p:spPr/>
        <p:txBody>
          <a:bodyPr/>
          <a:lstStyle/>
          <a:p>
            <a:pPr>
              <a:defRPr/>
            </a:pPr>
            <a:fld id="{8049D72B-E95B-4D1A-A70D-67CEE62E0D20}" type="slidenum">
              <a:rPr lang="en-GB" smtClean="0"/>
              <a:pPr>
                <a:defRPr/>
              </a:pPr>
              <a:t>10</a:t>
            </a:fld>
            <a:endParaRPr lang="en-GB"/>
          </a:p>
        </p:txBody>
      </p:sp>
      <p:sp>
        <p:nvSpPr>
          <p:cNvPr id="12" name="Title 1">
            <a:extLst>
              <a:ext uri="{FF2B5EF4-FFF2-40B4-BE49-F238E27FC236}">
                <a16:creationId xmlns:a16="http://schemas.microsoft.com/office/drawing/2014/main" id="{9415C7DA-400D-4A93-B200-5CC9C6902BFB}"/>
              </a:ext>
            </a:extLst>
          </p:cNvPr>
          <p:cNvSpPr txBox="1">
            <a:spLocks/>
          </p:cNvSpPr>
          <p:nvPr/>
        </p:nvSpPr>
        <p:spPr bwMode="auto">
          <a:xfrm>
            <a:off x="5580112" y="345212"/>
            <a:ext cx="3563888" cy="589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pPr marL="0" indent="0"/>
            <a:r>
              <a:rPr lang="en-US" sz="2400" kern="0" dirty="0">
                <a:solidFill>
                  <a:schemeClr val="bg1"/>
                </a:solidFill>
                <a:latin typeface="Calibri" panose="020F0502020204030204" pitchFamily="34" charset="0"/>
                <a:cs typeface="Calibri" panose="020F0502020204030204" pitchFamily="34" charset="0"/>
              </a:rPr>
              <a:t>Mobile-phone based feedback mechanisms</a:t>
            </a:r>
            <a:endParaRPr lang="en-GB" sz="2400" kern="0" dirty="0">
              <a:solidFill>
                <a:schemeClr val="bg1"/>
              </a:solidFill>
              <a:latin typeface="Calibri" panose="020F0502020204030204" pitchFamily="34" charset="0"/>
              <a:cs typeface="Calibri" panose="020F0502020204030204" pitchFamily="34" charset="0"/>
            </a:endParaRPr>
          </a:p>
        </p:txBody>
      </p:sp>
      <p:sp>
        <p:nvSpPr>
          <p:cNvPr id="13" name="Title 1">
            <a:extLst>
              <a:ext uri="{FF2B5EF4-FFF2-40B4-BE49-F238E27FC236}">
                <a16:creationId xmlns:a16="http://schemas.microsoft.com/office/drawing/2014/main" id="{753409B2-1232-4B28-BF5B-01C6157F280F}"/>
              </a:ext>
            </a:extLst>
          </p:cNvPr>
          <p:cNvSpPr txBox="1">
            <a:spLocks/>
          </p:cNvSpPr>
          <p:nvPr/>
        </p:nvSpPr>
        <p:spPr bwMode="auto">
          <a:xfrm>
            <a:off x="2110387" y="1385391"/>
            <a:ext cx="6939450" cy="5472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pPr marL="342900" indent="-342900">
              <a:spcAft>
                <a:spcPts val="200"/>
              </a:spcAft>
              <a:buFont typeface="Arial" panose="020B0604020202020204" pitchFamily="34" charset="0"/>
              <a:buChar char="•"/>
            </a:pPr>
            <a:r>
              <a:rPr lang="en-GB" sz="2400" b="0" kern="0" dirty="0">
                <a:latin typeface="Calibri" panose="020F0502020204030204" pitchFamily="34" charset="0"/>
                <a:cs typeface="Calibri" panose="020F0502020204030204" pitchFamily="34" charset="0"/>
              </a:rPr>
              <a:t>Allow gathering of a large amount of data</a:t>
            </a:r>
          </a:p>
          <a:p>
            <a:pPr marL="342900" indent="-342900">
              <a:spcAft>
                <a:spcPts val="200"/>
              </a:spcAft>
              <a:buFont typeface="Arial" panose="020B0604020202020204" pitchFamily="34" charset="0"/>
              <a:buChar char="•"/>
            </a:pPr>
            <a:r>
              <a:rPr lang="en-GB" sz="2400" b="0" kern="0" dirty="0">
                <a:latin typeface="Calibri" panose="020F0502020204030204" pitchFamily="34" charset="0"/>
                <a:cs typeface="Calibri" panose="020F0502020204030204" pitchFamily="34" charset="0"/>
              </a:rPr>
              <a:t>Used to administer:</a:t>
            </a:r>
          </a:p>
          <a:p>
            <a:pPr marL="806450" lvl="1" indent="-342900">
              <a:spcAft>
                <a:spcPts val="0"/>
              </a:spcAft>
              <a:buFont typeface="Wingdings" panose="05000000000000000000" pitchFamily="2" charset="2"/>
              <a:buChar char="ü"/>
            </a:pPr>
            <a:r>
              <a:rPr lang="en-GB" sz="2400" b="0" kern="0" dirty="0">
                <a:latin typeface="Calibri" panose="020F0502020204030204" pitchFamily="34" charset="0"/>
                <a:cs typeface="Calibri" panose="020F0502020204030204" pitchFamily="34" charset="0"/>
              </a:rPr>
              <a:t>SMS-based surveys</a:t>
            </a:r>
          </a:p>
          <a:p>
            <a:pPr marL="806450" lvl="1" indent="-342900">
              <a:spcAft>
                <a:spcPts val="0"/>
              </a:spcAft>
              <a:buFont typeface="Wingdings" panose="05000000000000000000" pitchFamily="2" charset="2"/>
              <a:buChar char="ü"/>
            </a:pPr>
            <a:r>
              <a:rPr lang="en-GB" sz="2400" b="0" kern="0" dirty="0">
                <a:latin typeface="Calibri" panose="020F0502020204030204" pitchFamily="34" charset="0"/>
                <a:cs typeface="Calibri" panose="020F0502020204030204" pitchFamily="34" charset="0"/>
              </a:rPr>
              <a:t>Messaging-based surveys </a:t>
            </a:r>
            <a:r>
              <a:rPr lang="en-GB" sz="2000" b="0" i="1" kern="0" dirty="0">
                <a:latin typeface="Calibri" panose="020F0502020204030204" pitchFamily="34" charset="0"/>
                <a:cs typeface="Calibri" panose="020F0502020204030204" pitchFamily="34" charset="0"/>
              </a:rPr>
              <a:t>(require smartphones)</a:t>
            </a:r>
          </a:p>
          <a:p>
            <a:pPr marL="806450" lvl="1" indent="-342900">
              <a:spcAft>
                <a:spcPts val="0"/>
              </a:spcAft>
              <a:buFont typeface="Wingdings" panose="05000000000000000000" pitchFamily="2" charset="2"/>
              <a:buChar char="ü"/>
            </a:pPr>
            <a:r>
              <a:rPr lang="en-US" sz="2400" b="0" kern="0" dirty="0">
                <a:latin typeface="Calibri" panose="020F0502020204030204" pitchFamily="34" charset="0"/>
                <a:cs typeface="Calibri" panose="020F0502020204030204" pitchFamily="34" charset="0"/>
              </a:rPr>
              <a:t>Interactive voice recording surveys</a:t>
            </a:r>
          </a:p>
          <a:p>
            <a:pPr marL="806450" lvl="1" indent="-342900">
              <a:spcAft>
                <a:spcPts val="200"/>
              </a:spcAft>
              <a:buFont typeface="Wingdings" panose="05000000000000000000" pitchFamily="2" charset="2"/>
              <a:buChar char="ü"/>
            </a:pPr>
            <a:r>
              <a:rPr lang="en-US" sz="2400" b="0" kern="0" dirty="0">
                <a:latin typeface="Calibri" panose="020F0502020204030204" pitchFamily="34" charset="0"/>
                <a:cs typeface="Calibri" panose="020F0502020204030204" pitchFamily="34" charset="0"/>
              </a:rPr>
              <a:t>Interviews through call centers</a:t>
            </a:r>
          </a:p>
          <a:p>
            <a:pPr marL="342900" indent="-342900">
              <a:spcAft>
                <a:spcPts val="0"/>
              </a:spcAft>
              <a:buFont typeface="Arial" panose="020B0604020202020204" pitchFamily="34" charset="0"/>
              <a:buChar char="•"/>
            </a:pPr>
            <a:r>
              <a:rPr lang="en-US" sz="2400" b="0" kern="0" dirty="0">
                <a:latin typeface="Calibri" panose="020F0502020204030204" pitchFamily="34" charset="0"/>
                <a:cs typeface="Calibri" panose="020F0502020204030204" pitchFamily="34" charset="0"/>
              </a:rPr>
              <a:t>Benefits</a:t>
            </a:r>
          </a:p>
          <a:p>
            <a:pPr marL="806450" lvl="1" indent="-342900">
              <a:spcAft>
                <a:spcPts val="0"/>
              </a:spcAft>
              <a:buFont typeface="Wingdings" panose="05000000000000000000" pitchFamily="2" charset="2"/>
              <a:buChar char="ü"/>
            </a:pPr>
            <a:r>
              <a:rPr lang="en-US" sz="2400" b="0" kern="0" dirty="0">
                <a:latin typeface="Calibri" panose="020F0502020204030204" pitchFamily="34" charset="0"/>
                <a:cs typeface="Calibri" panose="020F0502020204030204" pitchFamily="34" charset="0"/>
              </a:rPr>
              <a:t>Mobiles are widespread, easy to use and cheap</a:t>
            </a:r>
          </a:p>
          <a:p>
            <a:pPr marL="806450" lvl="1" indent="-342900">
              <a:spcAft>
                <a:spcPts val="0"/>
              </a:spcAft>
              <a:buFont typeface="Wingdings" panose="05000000000000000000" pitchFamily="2" charset="2"/>
              <a:buChar char="ü"/>
            </a:pPr>
            <a:r>
              <a:rPr lang="en-US" sz="2400" b="0" kern="0" dirty="0">
                <a:latin typeface="Calibri" panose="020F0502020204030204" pitchFamily="34" charset="0"/>
                <a:cs typeface="Calibri" panose="020F0502020204030204" pitchFamily="34" charset="0"/>
              </a:rPr>
              <a:t>No need to use smartphones for SMS surveys</a:t>
            </a:r>
          </a:p>
          <a:p>
            <a:pPr marL="806450" lvl="1" indent="-342900">
              <a:spcAft>
                <a:spcPts val="200"/>
              </a:spcAft>
              <a:buFont typeface="Wingdings" panose="05000000000000000000" pitchFamily="2" charset="2"/>
              <a:buChar char="ü"/>
            </a:pPr>
            <a:r>
              <a:rPr lang="en-US" sz="2400" b="0" kern="0" dirty="0">
                <a:latin typeface="Calibri" panose="020F0502020204030204" pitchFamily="34" charset="0"/>
                <a:cs typeface="Calibri" panose="020F0502020204030204" pitchFamily="34" charset="0"/>
              </a:rPr>
              <a:t>Versatility</a:t>
            </a:r>
          </a:p>
          <a:p>
            <a:pPr marL="342900" indent="-342900">
              <a:spcAft>
                <a:spcPts val="0"/>
              </a:spcAft>
              <a:buFont typeface="Arial" panose="020B0604020202020204" pitchFamily="34" charset="0"/>
              <a:buChar char="•"/>
            </a:pPr>
            <a:r>
              <a:rPr lang="en-US" sz="2400" b="0" kern="0" dirty="0">
                <a:latin typeface="Calibri" panose="020F0502020204030204" pitchFamily="34" charset="0"/>
                <a:cs typeface="Calibri" panose="020F0502020204030204" pitchFamily="34" charset="0"/>
              </a:rPr>
              <a:t>Problems</a:t>
            </a:r>
          </a:p>
          <a:p>
            <a:pPr marL="806450" indent="-342900">
              <a:spcAft>
                <a:spcPts val="0"/>
              </a:spcAft>
              <a:buFont typeface="Wingdings" panose="05000000000000000000" pitchFamily="2" charset="2"/>
              <a:buChar char="ü"/>
              <a:tabLst>
                <a:tab pos="806450" algn="l"/>
              </a:tabLst>
            </a:pPr>
            <a:r>
              <a:rPr lang="en-US" sz="2400" b="0" kern="0" dirty="0">
                <a:latin typeface="Calibri" panose="020F0502020204030204" pitchFamily="34" charset="0"/>
                <a:cs typeface="Calibri" panose="020F0502020204030204" pitchFamily="34" charset="0"/>
              </a:rPr>
              <a:t>Bias to phone owners</a:t>
            </a:r>
          </a:p>
          <a:p>
            <a:pPr marL="806450" indent="-342900">
              <a:spcAft>
                <a:spcPts val="0"/>
              </a:spcAft>
              <a:buFont typeface="Wingdings" panose="05000000000000000000" pitchFamily="2" charset="2"/>
              <a:buChar char="ü"/>
              <a:tabLst>
                <a:tab pos="806450" algn="l"/>
              </a:tabLst>
            </a:pPr>
            <a:r>
              <a:rPr lang="en-US" sz="2400" b="0" kern="0" dirty="0">
                <a:latin typeface="Calibri" panose="020F0502020204030204" pitchFamily="34" charset="0"/>
                <a:cs typeface="Calibri" panose="020F0502020204030204" pitchFamily="34" charset="0"/>
              </a:rPr>
              <a:t>Literacy bias </a:t>
            </a:r>
            <a:r>
              <a:rPr lang="en-US" sz="2000" b="0" i="1" kern="0" dirty="0">
                <a:latin typeface="Calibri" panose="020F0502020204030204" pitchFamily="34" charset="0"/>
                <a:cs typeface="Calibri" panose="020F0502020204030204" pitchFamily="34" charset="0"/>
              </a:rPr>
              <a:t>(for text surveys)</a:t>
            </a:r>
          </a:p>
          <a:p>
            <a:pPr marL="806450" indent="-342900">
              <a:spcAft>
                <a:spcPts val="0"/>
              </a:spcAft>
              <a:buFont typeface="Wingdings" panose="05000000000000000000" pitchFamily="2" charset="2"/>
              <a:buChar char="ü"/>
              <a:tabLst>
                <a:tab pos="806450" algn="l"/>
              </a:tabLst>
            </a:pPr>
            <a:r>
              <a:rPr lang="en-US" sz="2400" b="0" kern="0" dirty="0">
                <a:latin typeface="Calibri" panose="020F0502020204030204" pitchFamily="34" charset="0"/>
                <a:cs typeface="Calibri" panose="020F0502020204030204" pitchFamily="34" charset="0"/>
              </a:rPr>
              <a:t>Privacy risks</a:t>
            </a:r>
          </a:p>
          <a:p>
            <a:pPr marL="806450" indent="-342900">
              <a:spcAft>
                <a:spcPts val="0"/>
              </a:spcAft>
              <a:buFont typeface="Wingdings" panose="05000000000000000000" pitchFamily="2" charset="2"/>
              <a:buChar char="ü"/>
              <a:tabLst>
                <a:tab pos="806450" algn="l"/>
              </a:tabLst>
            </a:pPr>
            <a:r>
              <a:rPr lang="en-US" sz="2400" b="0" kern="0" dirty="0">
                <a:latin typeface="Calibri" panose="020F0502020204030204" pitchFamily="34" charset="0"/>
                <a:cs typeface="Calibri" panose="020F0502020204030204" pitchFamily="34" charset="0"/>
              </a:rPr>
              <a:t>Trust</a:t>
            </a:r>
          </a:p>
        </p:txBody>
      </p:sp>
      <mc:AlternateContent xmlns:mc="http://schemas.openxmlformats.org/markup-compatibility/2006">
        <mc:Choice xmlns:am3d="http://schemas.microsoft.com/office/drawing/2017/model3d" xmlns="" Requires="am3d">
          <p:graphicFrame>
            <p:nvGraphicFramePr>
              <p:cNvPr id="2" name="3D Model 1" descr="Cell Phone 2">
                <a:extLst>
                  <a:ext uri="{FF2B5EF4-FFF2-40B4-BE49-F238E27FC236}">
                    <a16:creationId xmlns:a16="http://schemas.microsoft.com/office/drawing/2014/main" id="{EFE2475E-ED6A-421E-B937-856807DE29BC}"/>
                  </a:ext>
                </a:extLst>
              </p:cNvPr>
              <p:cNvGraphicFramePr>
                <a:graphicFrameLocks noChangeAspect="1"/>
              </p:cNvGraphicFramePr>
              <p:nvPr>
                <p:extLst>
                  <p:ext uri="{D42A27DB-BD31-4B8C-83A1-F6EECF244321}">
                    <p14:modId xmlns:p14="http://schemas.microsoft.com/office/powerpoint/2010/main" val="4263431739"/>
                  </p:ext>
                </p:extLst>
              </p:nvPr>
            </p:nvGraphicFramePr>
            <p:xfrm rot="350620">
              <a:off x="552482" y="1155585"/>
              <a:ext cx="692790" cy="1703854"/>
            </p:xfrm>
            <a:graphic>
              <a:graphicData uri="http://schemas.microsoft.com/office/drawing/2017/model3d">
                <am3d:model3d r:embed="rId2">
                  <am3d:spPr>
                    <a:xfrm rot="350620">
                      <a:off x="0" y="0"/>
                      <a:ext cx="692790" cy="1703854"/>
                    </a:xfrm>
                    <a:prstGeom prst="rect">
                      <a:avLst/>
                    </a:prstGeom>
                  </am3d:spPr>
                  <am3d:camera>
                    <am3d:pos x="0" y="0" z="49966768"/>
                    <am3d:up dx="0" dy="36000000" dz="0"/>
                    <am3d:lookAt x="0" y="0" z="0"/>
                    <am3d:perspective fov="2700000"/>
                  </am3d:camera>
                  <am3d:trans>
                    <am3d:meterPerModelUnit n="2405022" d="1000000"/>
                    <am3d:preTrans dx="22562225" dy="-17999821" dz="-356565"/>
                    <am3d:scale>
                      <am3d:sx n="1000000" d="1000000"/>
                      <am3d:sy n="1000000" d="1000000"/>
                      <am3d:sz n="1000000" d="1000000"/>
                    </am3d:scale>
                    <am3d:rot ax="182219" ay="-669492" az="-35292"/>
                    <am3d:postTrans dx="0" dy="0" dz="0"/>
                  </am3d:trans>
                  <am3d:attrSrcUrl r:id="rId3"/>
                  <am3d:raster rName="Office3DRenderer" rVer="16.0.8326">
                    <am3d:blip r:embed="rId4"/>
                  </am3d:raster>
                  <am3d:objViewport viewportSz="1814289"/>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2" name="3D Model 1" descr="Cell Phone 2">
                <a:extLst>
                  <a:ext uri="{FF2B5EF4-FFF2-40B4-BE49-F238E27FC236}">
                    <a16:creationId xmlns:a16="http://schemas.microsoft.com/office/drawing/2014/main" id="{EFE2475E-ED6A-421E-B937-856807DE29BC}"/>
                  </a:ext>
                </a:extLst>
              </p:cNvPr>
              <p:cNvPicPr>
                <a:picLocks noGrp="1" noRot="1" noChangeAspect="1" noMove="1" noResize="1" noEditPoints="1" noAdjustHandles="1" noChangeArrowheads="1" noChangeShapeType="1" noCrop="1"/>
              </p:cNvPicPr>
              <p:nvPr/>
            </p:nvPicPr>
            <p:blipFill>
              <a:blip r:embed="rId5"/>
              <a:stretch>
                <a:fillRect/>
              </a:stretch>
            </p:blipFill>
            <p:spPr>
              <a:xfrm rot="350620">
                <a:off x="552482" y="1155585"/>
                <a:ext cx="692790" cy="1703854"/>
              </a:xfrm>
              <a:prstGeom prst="rect">
                <a:avLst/>
              </a:prstGeom>
            </p:spPr>
          </p:pic>
        </mc:Fallback>
      </mc:AlternateContent>
    </p:spTree>
    <p:extLst>
      <p:ext uri="{BB962C8B-B14F-4D97-AF65-F5344CB8AC3E}">
        <p14:creationId xmlns:p14="http://schemas.microsoft.com/office/powerpoint/2010/main" val="3446770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wipe(left)">
                                      <p:cBhvr>
                                        <p:cTn id="7" dur="500"/>
                                        <p:tgtEl>
                                          <p:spTgt spid="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3">
                                            <p:txEl>
                                              <p:pRg st="1" end="1"/>
                                            </p:txEl>
                                          </p:spTgt>
                                        </p:tgtEl>
                                        <p:attrNameLst>
                                          <p:attrName>style.visibility</p:attrName>
                                        </p:attrNameLst>
                                      </p:cBhvr>
                                      <p:to>
                                        <p:strVal val="visible"/>
                                      </p:to>
                                    </p:set>
                                    <p:animEffect transition="in" filter="wipe(left)">
                                      <p:cBhvr>
                                        <p:cTn id="12" dur="500"/>
                                        <p:tgtEl>
                                          <p:spTgt spid="13">
                                            <p:txEl>
                                              <p:pRg st="1" end="1"/>
                                            </p:txEl>
                                          </p:spTgt>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animEffect transition="in" filter="wipe(left)">
                                      <p:cBhvr>
                                        <p:cTn id="15" dur="500"/>
                                        <p:tgtEl>
                                          <p:spTgt spid="13">
                                            <p:txEl>
                                              <p:pRg st="2" end="2"/>
                                            </p:txEl>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3">
                                            <p:txEl>
                                              <p:pRg st="3" end="3"/>
                                            </p:txEl>
                                          </p:spTgt>
                                        </p:tgtEl>
                                        <p:attrNameLst>
                                          <p:attrName>style.visibility</p:attrName>
                                        </p:attrNameLst>
                                      </p:cBhvr>
                                      <p:to>
                                        <p:strVal val="visible"/>
                                      </p:to>
                                    </p:set>
                                    <p:animEffect transition="in" filter="wipe(left)">
                                      <p:cBhvr>
                                        <p:cTn id="18" dur="500"/>
                                        <p:tgtEl>
                                          <p:spTgt spid="13">
                                            <p:txEl>
                                              <p:pRg st="3" end="3"/>
                                            </p:txEl>
                                          </p:spTgt>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3">
                                            <p:txEl>
                                              <p:pRg st="4" end="4"/>
                                            </p:txEl>
                                          </p:spTgt>
                                        </p:tgtEl>
                                        <p:attrNameLst>
                                          <p:attrName>style.visibility</p:attrName>
                                        </p:attrNameLst>
                                      </p:cBhvr>
                                      <p:to>
                                        <p:strVal val="visible"/>
                                      </p:to>
                                    </p:set>
                                    <p:animEffect transition="in" filter="wipe(left)">
                                      <p:cBhvr>
                                        <p:cTn id="21" dur="500"/>
                                        <p:tgtEl>
                                          <p:spTgt spid="13">
                                            <p:txEl>
                                              <p:pRg st="4" end="4"/>
                                            </p:txEl>
                                          </p:spTgt>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3">
                                            <p:txEl>
                                              <p:pRg st="5" end="5"/>
                                            </p:txEl>
                                          </p:spTgt>
                                        </p:tgtEl>
                                        <p:attrNameLst>
                                          <p:attrName>style.visibility</p:attrName>
                                        </p:attrNameLst>
                                      </p:cBhvr>
                                      <p:to>
                                        <p:strVal val="visible"/>
                                      </p:to>
                                    </p:set>
                                    <p:animEffect transition="in" filter="wipe(left)">
                                      <p:cBhvr>
                                        <p:cTn id="24" dur="500"/>
                                        <p:tgtEl>
                                          <p:spTgt spid="13">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3">
                                            <p:txEl>
                                              <p:pRg st="6" end="6"/>
                                            </p:txEl>
                                          </p:spTgt>
                                        </p:tgtEl>
                                        <p:attrNameLst>
                                          <p:attrName>style.visibility</p:attrName>
                                        </p:attrNameLst>
                                      </p:cBhvr>
                                      <p:to>
                                        <p:strVal val="visible"/>
                                      </p:to>
                                    </p:set>
                                    <p:animEffect transition="in" filter="wipe(left)">
                                      <p:cBhvr>
                                        <p:cTn id="29" dur="500"/>
                                        <p:tgtEl>
                                          <p:spTgt spid="13">
                                            <p:txEl>
                                              <p:pRg st="6" end="6"/>
                                            </p:txEl>
                                          </p:spTgt>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3">
                                            <p:txEl>
                                              <p:pRg st="7" end="7"/>
                                            </p:txEl>
                                          </p:spTgt>
                                        </p:tgtEl>
                                        <p:attrNameLst>
                                          <p:attrName>style.visibility</p:attrName>
                                        </p:attrNameLst>
                                      </p:cBhvr>
                                      <p:to>
                                        <p:strVal val="visible"/>
                                      </p:to>
                                    </p:set>
                                    <p:animEffect transition="in" filter="wipe(left)">
                                      <p:cBhvr>
                                        <p:cTn id="32" dur="500"/>
                                        <p:tgtEl>
                                          <p:spTgt spid="13">
                                            <p:txEl>
                                              <p:pRg st="7" end="7"/>
                                            </p:txEl>
                                          </p:spTgt>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3">
                                            <p:txEl>
                                              <p:pRg st="8" end="8"/>
                                            </p:txEl>
                                          </p:spTgt>
                                        </p:tgtEl>
                                        <p:attrNameLst>
                                          <p:attrName>style.visibility</p:attrName>
                                        </p:attrNameLst>
                                      </p:cBhvr>
                                      <p:to>
                                        <p:strVal val="visible"/>
                                      </p:to>
                                    </p:set>
                                    <p:animEffect transition="in" filter="wipe(left)">
                                      <p:cBhvr>
                                        <p:cTn id="35" dur="500"/>
                                        <p:tgtEl>
                                          <p:spTgt spid="13">
                                            <p:txEl>
                                              <p:pRg st="8" end="8"/>
                                            </p:txEl>
                                          </p:spTgt>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3">
                                            <p:txEl>
                                              <p:pRg st="9" end="9"/>
                                            </p:txEl>
                                          </p:spTgt>
                                        </p:tgtEl>
                                        <p:attrNameLst>
                                          <p:attrName>style.visibility</p:attrName>
                                        </p:attrNameLst>
                                      </p:cBhvr>
                                      <p:to>
                                        <p:strVal val="visible"/>
                                      </p:to>
                                    </p:set>
                                    <p:animEffect transition="in" filter="wipe(left)">
                                      <p:cBhvr>
                                        <p:cTn id="38" dur="500"/>
                                        <p:tgtEl>
                                          <p:spTgt spid="13">
                                            <p:txEl>
                                              <p:pRg st="9" end="9"/>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3">
                                            <p:txEl>
                                              <p:pRg st="10" end="10"/>
                                            </p:txEl>
                                          </p:spTgt>
                                        </p:tgtEl>
                                        <p:attrNameLst>
                                          <p:attrName>style.visibility</p:attrName>
                                        </p:attrNameLst>
                                      </p:cBhvr>
                                      <p:to>
                                        <p:strVal val="visible"/>
                                      </p:to>
                                    </p:set>
                                    <p:animEffect transition="in" filter="wipe(left)">
                                      <p:cBhvr>
                                        <p:cTn id="43" dur="500"/>
                                        <p:tgtEl>
                                          <p:spTgt spid="13">
                                            <p:txEl>
                                              <p:pRg st="10" end="10"/>
                                            </p:txEl>
                                          </p:spTgt>
                                        </p:tgtEl>
                                      </p:cBhvr>
                                    </p:animEffect>
                                  </p:childTnLst>
                                </p:cTn>
                              </p:par>
                            </p:childTnLst>
                          </p:cTn>
                        </p:par>
                        <p:par>
                          <p:cTn id="44" fill="hold">
                            <p:stCondLst>
                              <p:cond delay="500"/>
                            </p:stCondLst>
                            <p:childTnLst>
                              <p:par>
                                <p:cTn id="45" presetID="22" presetClass="entr" presetSubtype="8" fill="hold" grpId="0" nodeType="afterEffect">
                                  <p:stCondLst>
                                    <p:cond delay="0"/>
                                  </p:stCondLst>
                                  <p:childTnLst>
                                    <p:set>
                                      <p:cBhvr>
                                        <p:cTn id="46" dur="1" fill="hold">
                                          <p:stCondLst>
                                            <p:cond delay="0"/>
                                          </p:stCondLst>
                                        </p:cTn>
                                        <p:tgtEl>
                                          <p:spTgt spid="13">
                                            <p:txEl>
                                              <p:pRg st="11" end="11"/>
                                            </p:txEl>
                                          </p:spTgt>
                                        </p:tgtEl>
                                        <p:attrNameLst>
                                          <p:attrName>style.visibility</p:attrName>
                                        </p:attrNameLst>
                                      </p:cBhvr>
                                      <p:to>
                                        <p:strVal val="visible"/>
                                      </p:to>
                                    </p:set>
                                    <p:animEffect transition="in" filter="wipe(left)">
                                      <p:cBhvr>
                                        <p:cTn id="47" dur="500"/>
                                        <p:tgtEl>
                                          <p:spTgt spid="13">
                                            <p:txEl>
                                              <p:pRg st="11" end="11"/>
                                            </p:txEl>
                                          </p:spTgt>
                                        </p:tgtEl>
                                      </p:cBhvr>
                                    </p:animEffect>
                                  </p:childTnLst>
                                </p:cTn>
                              </p:par>
                            </p:childTnLst>
                          </p:cTn>
                        </p:par>
                        <p:par>
                          <p:cTn id="48" fill="hold">
                            <p:stCondLst>
                              <p:cond delay="1000"/>
                            </p:stCondLst>
                            <p:childTnLst>
                              <p:par>
                                <p:cTn id="49" presetID="22" presetClass="entr" presetSubtype="8" fill="hold" grpId="0" nodeType="afterEffect">
                                  <p:stCondLst>
                                    <p:cond delay="0"/>
                                  </p:stCondLst>
                                  <p:childTnLst>
                                    <p:set>
                                      <p:cBhvr>
                                        <p:cTn id="50" dur="1" fill="hold">
                                          <p:stCondLst>
                                            <p:cond delay="0"/>
                                          </p:stCondLst>
                                        </p:cTn>
                                        <p:tgtEl>
                                          <p:spTgt spid="13">
                                            <p:txEl>
                                              <p:pRg st="12" end="12"/>
                                            </p:txEl>
                                          </p:spTgt>
                                        </p:tgtEl>
                                        <p:attrNameLst>
                                          <p:attrName>style.visibility</p:attrName>
                                        </p:attrNameLst>
                                      </p:cBhvr>
                                      <p:to>
                                        <p:strVal val="visible"/>
                                      </p:to>
                                    </p:set>
                                    <p:animEffect transition="in" filter="wipe(left)">
                                      <p:cBhvr>
                                        <p:cTn id="51" dur="500"/>
                                        <p:tgtEl>
                                          <p:spTgt spid="13">
                                            <p:txEl>
                                              <p:pRg st="12" end="12"/>
                                            </p:txEl>
                                          </p:spTgt>
                                        </p:tgtEl>
                                      </p:cBhvr>
                                    </p:animEffect>
                                  </p:childTnLst>
                                </p:cTn>
                              </p:par>
                            </p:childTnLst>
                          </p:cTn>
                        </p:par>
                        <p:par>
                          <p:cTn id="52" fill="hold">
                            <p:stCondLst>
                              <p:cond delay="1500"/>
                            </p:stCondLst>
                            <p:childTnLst>
                              <p:par>
                                <p:cTn id="53" presetID="22" presetClass="entr" presetSubtype="8" fill="hold" grpId="0" nodeType="afterEffect">
                                  <p:stCondLst>
                                    <p:cond delay="0"/>
                                  </p:stCondLst>
                                  <p:childTnLst>
                                    <p:set>
                                      <p:cBhvr>
                                        <p:cTn id="54" dur="1" fill="hold">
                                          <p:stCondLst>
                                            <p:cond delay="0"/>
                                          </p:stCondLst>
                                        </p:cTn>
                                        <p:tgtEl>
                                          <p:spTgt spid="13">
                                            <p:txEl>
                                              <p:pRg st="13" end="13"/>
                                            </p:txEl>
                                          </p:spTgt>
                                        </p:tgtEl>
                                        <p:attrNameLst>
                                          <p:attrName>style.visibility</p:attrName>
                                        </p:attrNameLst>
                                      </p:cBhvr>
                                      <p:to>
                                        <p:strVal val="visible"/>
                                      </p:to>
                                    </p:set>
                                    <p:animEffect transition="in" filter="wipe(left)">
                                      <p:cBhvr>
                                        <p:cTn id="55" dur="500"/>
                                        <p:tgtEl>
                                          <p:spTgt spid="13">
                                            <p:txEl>
                                              <p:pRg st="13" end="13"/>
                                            </p:txEl>
                                          </p:spTgt>
                                        </p:tgtEl>
                                      </p:cBhvr>
                                    </p:animEffect>
                                  </p:childTnLst>
                                </p:cTn>
                              </p:par>
                            </p:childTnLst>
                          </p:cTn>
                        </p:par>
                        <p:par>
                          <p:cTn id="56" fill="hold">
                            <p:stCondLst>
                              <p:cond delay="2000"/>
                            </p:stCondLst>
                            <p:childTnLst>
                              <p:par>
                                <p:cTn id="57" presetID="22" presetClass="entr" presetSubtype="8" fill="hold" grpId="0" nodeType="afterEffect">
                                  <p:stCondLst>
                                    <p:cond delay="0"/>
                                  </p:stCondLst>
                                  <p:childTnLst>
                                    <p:set>
                                      <p:cBhvr>
                                        <p:cTn id="58" dur="1" fill="hold">
                                          <p:stCondLst>
                                            <p:cond delay="0"/>
                                          </p:stCondLst>
                                        </p:cTn>
                                        <p:tgtEl>
                                          <p:spTgt spid="13">
                                            <p:txEl>
                                              <p:pRg st="14" end="14"/>
                                            </p:txEl>
                                          </p:spTgt>
                                        </p:tgtEl>
                                        <p:attrNameLst>
                                          <p:attrName>style.visibility</p:attrName>
                                        </p:attrNameLst>
                                      </p:cBhvr>
                                      <p:to>
                                        <p:strVal val="visible"/>
                                      </p:to>
                                    </p:set>
                                    <p:animEffect transition="in" filter="wipe(left)">
                                      <p:cBhvr>
                                        <p:cTn id="59" dur="500"/>
                                        <p:tgtEl>
                                          <p:spTgt spid="13">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C2D71-8BA4-4A4C-9B0B-EF4B2A007A88}"/>
              </a:ext>
            </a:extLst>
          </p:cNvPr>
          <p:cNvSpPr>
            <a:spLocks noGrp="1"/>
          </p:cNvSpPr>
          <p:nvPr>
            <p:ph type="sldNum" sz="quarter" idx="12"/>
          </p:nvPr>
        </p:nvSpPr>
        <p:spPr/>
        <p:txBody>
          <a:bodyPr/>
          <a:lstStyle/>
          <a:p>
            <a:pPr>
              <a:defRPr/>
            </a:pPr>
            <a:fld id="{8049D72B-E95B-4D1A-A70D-67CEE62E0D20}" type="slidenum">
              <a:rPr lang="en-GB" smtClean="0"/>
              <a:pPr>
                <a:defRPr/>
              </a:pPr>
              <a:t>11</a:t>
            </a:fld>
            <a:endParaRPr lang="en-GB"/>
          </a:p>
        </p:txBody>
      </p:sp>
      <p:sp>
        <p:nvSpPr>
          <p:cNvPr id="5" name="Title 1">
            <a:extLst>
              <a:ext uri="{FF2B5EF4-FFF2-40B4-BE49-F238E27FC236}">
                <a16:creationId xmlns:a16="http://schemas.microsoft.com/office/drawing/2014/main" id="{94530F1C-677E-4BD6-877C-413E4ECA433B}"/>
              </a:ext>
            </a:extLst>
          </p:cNvPr>
          <p:cNvSpPr txBox="1">
            <a:spLocks/>
          </p:cNvSpPr>
          <p:nvPr/>
        </p:nvSpPr>
        <p:spPr bwMode="auto">
          <a:xfrm>
            <a:off x="6553200" y="345212"/>
            <a:ext cx="2590800" cy="589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pPr marL="0" indent="0"/>
            <a:r>
              <a:rPr lang="en-US" sz="2400" kern="0" dirty="0">
                <a:solidFill>
                  <a:schemeClr val="bg1"/>
                </a:solidFill>
                <a:latin typeface="Calibri" panose="020F0502020204030204" pitchFamily="34" charset="0"/>
                <a:cs typeface="Calibri" panose="020F0502020204030204" pitchFamily="34" charset="0"/>
              </a:rPr>
              <a:t>Surveys by local enumerators</a:t>
            </a:r>
            <a:endParaRPr lang="en-GB" sz="2400" kern="0" dirty="0">
              <a:solidFill>
                <a:schemeClr val="bg1"/>
              </a:solidFill>
              <a:latin typeface="Calibri" panose="020F0502020204030204" pitchFamily="34" charset="0"/>
              <a:cs typeface="Calibri" panose="020F0502020204030204" pitchFamily="34" charset="0"/>
            </a:endParaRPr>
          </a:p>
        </p:txBody>
      </p:sp>
      <mc:AlternateContent xmlns:mc="http://schemas.openxmlformats.org/markup-compatibility/2006">
        <mc:Choice xmlns:am3d="http://schemas.microsoft.com/office/drawing/2017/model3d" xmlns="" Requires="am3d">
          <p:graphicFrame>
            <p:nvGraphicFramePr>
              <p:cNvPr id="6" name="3D Model 5" descr="Work Tablet">
                <a:extLst>
                  <a:ext uri="{FF2B5EF4-FFF2-40B4-BE49-F238E27FC236}">
                    <a16:creationId xmlns:a16="http://schemas.microsoft.com/office/drawing/2014/main" id="{2EBE3FF6-F5D0-4938-902E-6AE0B79C0E8D}"/>
                  </a:ext>
                </a:extLst>
              </p:cNvPr>
              <p:cNvGraphicFramePr>
                <a:graphicFrameLocks noChangeAspect="1"/>
              </p:cNvGraphicFramePr>
              <p:nvPr>
                <p:extLst>
                  <p:ext uri="{D42A27DB-BD31-4B8C-83A1-F6EECF244321}">
                    <p14:modId xmlns:p14="http://schemas.microsoft.com/office/powerpoint/2010/main" val="2709895010"/>
                  </p:ext>
                </p:extLst>
              </p:nvPr>
            </p:nvGraphicFramePr>
            <p:xfrm rot="875466">
              <a:off x="154350" y="1247057"/>
              <a:ext cx="1084372" cy="640758"/>
            </p:xfrm>
            <a:graphic>
              <a:graphicData uri="http://schemas.microsoft.com/office/drawing/2017/model3d">
                <am3d:model3d r:embed="rId2">
                  <am3d:spPr>
                    <a:xfrm rot="875466">
                      <a:off x="0" y="0"/>
                      <a:ext cx="1084372" cy="640758"/>
                    </a:xfrm>
                    <a:prstGeom prst="rect">
                      <a:avLst/>
                    </a:prstGeom>
                  </am3d:spPr>
                  <am3d:camera>
                    <am3d:pos x="0" y="0" z="55636276"/>
                    <am3d:up dx="0" dy="36000000" dz="0"/>
                    <am3d:lookAt x="0" y="0" z="0"/>
                    <am3d:perspective fov="2700000"/>
                  </am3d:camera>
                  <am3d:trans>
                    <am3d:meterPerModelUnit n="8143220" d="1000000"/>
                    <am3d:preTrans dx="0" dy="-11358859" dz="162670"/>
                    <am3d:scale>
                      <am3d:sx n="1000000" d="1000000"/>
                      <am3d:sy n="1000000" d="1000000"/>
                      <am3d:sz n="1000000" d="1000000"/>
                    </am3d:scale>
                    <am3d:rot ax="20400000"/>
                    <am3d:postTrans dx="0" dy="0" dz="0"/>
                  </am3d:trans>
                  <am3d:attrSrcUrl r:id="rId3"/>
                  <am3d:raster rName="Office3DRenderer" rVer="16.0.8326">
                    <am3d:blip r:embed="rId4"/>
                  </am3d:raster>
                  <am3d:objViewport viewportSz="1276137"/>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6" name="3D Model 5" descr="Work Tablet">
                <a:extLst>
                  <a:ext uri="{FF2B5EF4-FFF2-40B4-BE49-F238E27FC236}">
                    <a16:creationId xmlns:a16="http://schemas.microsoft.com/office/drawing/2014/main" id="{2EBE3FF6-F5D0-4938-902E-6AE0B79C0E8D}"/>
                  </a:ext>
                </a:extLst>
              </p:cNvPr>
              <p:cNvPicPr>
                <a:picLocks noGrp="1" noRot="1" noChangeAspect="1" noMove="1" noResize="1" noEditPoints="1" noAdjustHandles="1" noChangeArrowheads="1" noChangeShapeType="1" noCrop="1"/>
              </p:cNvPicPr>
              <p:nvPr/>
            </p:nvPicPr>
            <p:blipFill>
              <a:blip r:embed="rId5"/>
              <a:stretch>
                <a:fillRect/>
              </a:stretch>
            </p:blipFill>
            <p:spPr>
              <a:xfrm rot="875466">
                <a:off x="154350" y="1247057"/>
                <a:ext cx="1084372" cy="640758"/>
              </a:xfrm>
              <a:prstGeom prst="rect">
                <a:avLst/>
              </a:prstGeom>
            </p:spPr>
          </p:pic>
        </mc:Fallback>
      </mc:AlternateContent>
      <mc:AlternateContent xmlns:mc="http://schemas.openxmlformats.org/markup-compatibility/2006">
        <mc:Choice xmlns:am3d="http://schemas.microsoft.com/office/drawing/2017/model3d" xmlns="" Requires="am3d">
          <p:graphicFrame>
            <p:nvGraphicFramePr>
              <p:cNvPr id="7" name="3D Model 6" descr="Office Notebook">
                <a:extLst>
                  <a:ext uri="{FF2B5EF4-FFF2-40B4-BE49-F238E27FC236}">
                    <a16:creationId xmlns:a16="http://schemas.microsoft.com/office/drawing/2014/main" id="{701E8280-E1BC-46EB-9AF0-635058E1E9A7}"/>
                  </a:ext>
                </a:extLst>
              </p:cNvPr>
              <p:cNvGraphicFramePr>
                <a:graphicFrameLocks noChangeAspect="1"/>
              </p:cNvGraphicFramePr>
              <p:nvPr>
                <p:extLst>
                  <p:ext uri="{D42A27DB-BD31-4B8C-83A1-F6EECF244321}">
                    <p14:modId xmlns:p14="http://schemas.microsoft.com/office/powerpoint/2010/main" val="866780839"/>
                  </p:ext>
                </p:extLst>
              </p:nvPr>
            </p:nvGraphicFramePr>
            <p:xfrm>
              <a:off x="107099" y="2018245"/>
              <a:ext cx="864501" cy="1134655"/>
            </p:xfrm>
            <a:graphic>
              <a:graphicData uri="http://schemas.microsoft.com/office/drawing/2017/model3d">
                <am3d:model3d r:embed="rId6">
                  <am3d:spPr>
                    <a:xfrm>
                      <a:off x="0" y="0"/>
                      <a:ext cx="864501" cy="1134655"/>
                    </a:xfrm>
                    <a:prstGeom prst="rect">
                      <a:avLst/>
                    </a:prstGeom>
                    <a:noFill/>
                  </am3d:spPr>
                  <am3d:camera>
                    <am3d:pos x="0" y="0" z="59936702"/>
                    <am3d:up dx="0" dy="36000000" dz="0"/>
                    <am3d:lookAt x="0" y="0" z="0"/>
                    <am3d:perspective fov="2700000"/>
                  </am3d:camera>
                  <am3d:trans>
                    <am3d:meterPerModelUnit n="26563541" d="1000000"/>
                    <am3d:preTrans dx="-2" dy="-17615269" dz="38394"/>
                    <am3d:scale>
                      <am3d:sx n="1000000" d="1000000"/>
                      <am3d:sy n="1000000" d="1000000"/>
                      <am3d:sz n="1000000" d="1000000"/>
                    </am3d:scale>
                    <am3d:rot ax="1200000" ay="1800000" az="600000"/>
                    <am3d:postTrans dx="0" dy="0" dz="0"/>
                  </am3d:trans>
                  <am3d:attrSrcUrl r:id="rId7"/>
                  <am3d:raster rName="Office3DRenderer" rVer="16.0.8326">
                    <am3d:blip r:embed="rId8"/>
                  </am3d:raster>
                  <am3d:objViewport viewportSz="1358599"/>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7" name="3D Model 6" descr="Office Notebook">
                <a:extLst>
                  <a:ext uri="{FF2B5EF4-FFF2-40B4-BE49-F238E27FC236}">
                    <a16:creationId xmlns:a16="http://schemas.microsoft.com/office/drawing/2014/main" id="{701E8280-E1BC-46EB-9AF0-635058E1E9A7}"/>
                  </a:ext>
                </a:extLst>
              </p:cNvPr>
              <p:cNvPicPr>
                <a:picLocks noGrp="1" noRot="1" noChangeAspect="1" noMove="1" noResize="1" noEditPoints="1" noAdjustHandles="1" noChangeArrowheads="1" noChangeShapeType="1" noCrop="1"/>
              </p:cNvPicPr>
              <p:nvPr/>
            </p:nvPicPr>
            <p:blipFill>
              <a:blip r:embed="rId9"/>
              <a:stretch>
                <a:fillRect/>
              </a:stretch>
            </p:blipFill>
            <p:spPr>
              <a:xfrm>
                <a:off x="107099" y="2018245"/>
                <a:ext cx="864501" cy="1134655"/>
              </a:xfrm>
              <a:prstGeom prst="rect">
                <a:avLst/>
              </a:prstGeom>
              <a:noFill/>
            </p:spPr>
          </p:pic>
        </mc:Fallback>
      </mc:AlternateContent>
      <mc:AlternateContent xmlns:mc="http://schemas.openxmlformats.org/markup-compatibility/2006">
        <mc:Choice xmlns:am3d="http://schemas.microsoft.com/office/drawing/2017/model3d" xmlns="" Requires="am3d">
          <p:graphicFrame>
            <p:nvGraphicFramePr>
              <p:cNvPr id="8" name="3D Model 7" descr="IPhone X">
                <a:extLst>
                  <a:ext uri="{FF2B5EF4-FFF2-40B4-BE49-F238E27FC236}">
                    <a16:creationId xmlns:a16="http://schemas.microsoft.com/office/drawing/2014/main" id="{9CDD4A24-8924-49F9-A314-AB33B322E22A}"/>
                  </a:ext>
                </a:extLst>
              </p:cNvPr>
              <p:cNvGraphicFramePr>
                <a:graphicFrameLocks noChangeAspect="1"/>
              </p:cNvGraphicFramePr>
              <p:nvPr>
                <p:extLst>
                  <p:ext uri="{D42A27DB-BD31-4B8C-83A1-F6EECF244321}">
                    <p14:modId xmlns:p14="http://schemas.microsoft.com/office/powerpoint/2010/main" val="1180094826"/>
                  </p:ext>
                </p:extLst>
              </p:nvPr>
            </p:nvGraphicFramePr>
            <p:xfrm>
              <a:off x="1432056" y="1196752"/>
              <a:ext cx="512770" cy="999584"/>
            </p:xfrm>
            <a:graphic>
              <a:graphicData uri="http://schemas.microsoft.com/office/drawing/2017/model3d">
                <am3d:model3d r:embed="rId10">
                  <am3d:spPr>
                    <a:xfrm>
                      <a:off x="0" y="0"/>
                      <a:ext cx="512770" cy="999584"/>
                    </a:xfrm>
                    <a:prstGeom prst="rect">
                      <a:avLst/>
                    </a:prstGeom>
                  </am3d:spPr>
                  <am3d:camera>
                    <am3d:pos x="0" y="0" z="52934433"/>
                    <am3d:up dx="0" dy="36000000" dz="0"/>
                    <am3d:lookAt x="0" y="0" z="0"/>
                    <am3d:perspective fov="2700000"/>
                  </am3d:camera>
                  <am3d:trans>
                    <am3d:meterPerModelUnit n="1603884" d="1000000"/>
                    <am3d:preTrans dx="3204258" dy="-620307" dz="-10761151"/>
                    <am3d:scale>
                      <am3d:sx n="1000000" d="1000000"/>
                      <am3d:sy n="1000000" d="1000000"/>
                      <am3d:sz n="1000000" d="1000000"/>
                    </am3d:scale>
                    <am3d:rot ax="-687414" ay="1"/>
                    <am3d:postTrans dx="0" dy="0" dz="0"/>
                  </am3d:trans>
                  <am3d:attrSrcUrl r:id="rId11"/>
                  <am3d:raster rName="Office3DRenderer" rVer="16.0.8326">
                    <am3d:blip r:embed="rId12"/>
                  </am3d:raster>
                  <am3d:objViewport viewportSz="1137908"/>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8" name="3D Model 7" descr="IPhone X">
                <a:extLst>
                  <a:ext uri="{FF2B5EF4-FFF2-40B4-BE49-F238E27FC236}">
                    <a16:creationId xmlns:a16="http://schemas.microsoft.com/office/drawing/2014/main" id="{9CDD4A24-8924-49F9-A314-AB33B322E22A}"/>
                  </a:ext>
                </a:extLst>
              </p:cNvPr>
              <p:cNvPicPr>
                <a:picLocks noGrp="1" noRot="1" noChangeAspect="1" noMove="1" noResize="1" noEditPoints="1" noAdjustHandles="1" noChangeArrowheads="1" noChangeShapeType="1" noCrop="1"/>
              </p:cNvPicPr>
              <p:nvPr/>
            </p:nvPicPr>
            <p:blipFill>
              <a:blip r:embed="rId13"/>
              <a:stretch>
                <a:fillRect/>
              </a:stretch>
            </p:blipFill>
            <p:spPr>
              <a:xfrm>
                <a:off x="1432056" y="1196752"/>
                <a:ext cx="512770" cy="999584"/>
              </a:xfrm>
              <a:prstGeom prst="rect">
                <a:avLst/>
              </a:prstGeom>
            </p:spPr>
          </p:pic>
        </mc:Fallback>
      </mc:AlternateContent>
      <p:sp>
        <p:nvSpPr>
          <p:cNvPr id="9" name="Title 1">
            <a:extLst>
              <a:ext uri="{FF2B5EF4-FFF2-40B4-BE49-F238E27FC236}">
                <a16:creationId xmlns:a16="http://schemas.microsoft.com/office/drawing/2014/main" id="{B8F4B80F-6C9F-4669-B9AB-87D19164717C}"/>
              </a:ext>
            </a:extLst>
          </p:cNvPr>
          <p:cNvSpPr txBox="1">
            <a:spLocks/>
          </p:cNvSpPr>
          <p:nvPr/>
        </p:nvSpPr>
        <p:spPr bwMode="auto">
          <a:xfrm>
            <a:off x="2483768" y="1392882"/>
            <a:ext cx="6569106" cy="53285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pPr marL="342900" indent="-342900">
              <a:spcAft>
                <a:spcPts val="600"/>
              </a:spcAft>
              <a:buFont typeface="Arial" panose="020B0604020202020204" pitchFamily="34" charset="0"/>
              <a:buChar char="•"/>
            </a:pPr>
            <a:r>
              <a:rPr lang="en-GB" sz="2400" b="0" kern="0" dirty="0">
                <a:latin typeface="Calibri" panose="020F0502020204030204" pitchFamily="34" charset="0"/>
                <a:cs typeface="Calibri" panose="020F0502020204030204" pitchFamily="34" charset="0"/>
              </a:rPr>
              <a:t>Administered in the field, face-to-face</a:t>
            </a:r>
          </a:p>
          <a:p>
            <a:pPr marL="342900" indent="-342900">
              <a:spcAft>
                <a:spcPts val="600"/>
              </a:spcAft>
              <a:buFont typeface="Arial" panose="020B0604020202020204" pitchFamily="34" charset="0"/>
              <a:buChar char="•"/>
            </a:pPr>
            <a:r>
              <a:rPr lang="en-GB" sz="2400" b="0" kern="0" dirty="0">
                <a:latin typeface="Calibri" panose="020F0502020204030204" pitchFamily="34" charset="0"/>
                <a:cs typeface="Calibri" panose="020F0502020204030204" pitchFamily="34" charset="0"/>
              </a:rPr>
              <a:t>Allow gathering of a large amount of data</a:t>
            </a:r>
          </a:p>
          <a:p>
            <a:pPr marL="342900" indent="-342900">
              <a:spcAft>
                <a:spcPts val="600"/>
              </a:spcAft>
              <a:buFont typeface="Arial" panose="020B0604020202020204" pitchFamily="34" charset="0"/>
              <a:buChar char="•"/>
            </a:pPr>
            <a:r>
              <a:rPr lang="en-GB" sz="2400" b="0" kern="0" dirty="0">
                <a:latin typeface="Calibri" panose="020F0502020204030204" pitchFamily="34" charset="0"/>
                <a:cs typeface="Calibri" panose="020F0502020204030204" pitchFamily="34" charset="0"/>
              </a:rPr>
              <a:t>Can be administered by local enumerators</a:t>
            </a:r>
          </a:p>
          <a:p>
            <a:pPr marL="342900" indent="-342900">
              <a:spcAft>
                <a:spcPts val="600"/>
              </a:spcAft>
              <a:buFont typeface="Arial" panose="020B0604020202020204" pitchFamily="34" charset="0"/>
              <a:buChar char="•"/>
            </a:pPr>
            <a:r>
              <a:rPr lang="en-GB" sz="2400" b="0" kern="0" dirty="0">
                <a:latin typeface="Calibri" panose="020F0502020204030204" pitchFamily="34" charset="0"/>
                <a:cs typeface="Calibri" panose="020F0502020204030204" pitchFamily="34" charset="0"/>
              </a:rPr>
              <a:t>Require preparation and training time </a:t>
            </a:r>
          </a:p>
          <a:p>
            <a:pPr marL="342900" indent="-342900">
              <a:spcAft>
                <a:spcPts val="600"/>
              </a:spcAft>
              <a:buFont typeface="Arial" panose="020B0604020202020204" pitchFamily="34" charset="0"/>
              <a:buChar char="•"/>
            </a:pPr>
            <a:r>
              <a:rPr lang="en-GB" sz="2400" b="0" kern="0" dirty="0">
                <a:latin typeface="Calibri" panose="020F0502020204030204" pitchFamily="34" charset="0"/>
                <a:cs typeface="Calibri" panose="020F0502020204030204" pitchFamily="34" charset="0"/>
              </a:rPr>
              <a:t>Different supports to be used depending on security conditions</a:t>
            </a:r>
          </a:p>
          <a:p>
            <a:pPr marL="896938" lvl="4" indent="-342900">
              <a:spcAft>
                <a:spcPts val="0"/>
              </a:spcAft>
              <a:buFont typeface="Wingdings" panose="05000000000000000000" pitchFamily="2" charset="2"/>
              <a:buChar char="ü"/>
            </a:pPr>
            <a:r>
              <a:rPr lang="en-US" sz="2400" b="0" kern="0" dirty="0">
                <a:latin typeface="Calibri" panose="020F0502020204030204" pitchFamily="34" charset="0"/>
                <a:cs typeface="Calibri" panose="020F0502020204030204" pitchFamily="34" charset="0"/>
              </a:rPr>
              <a:t>Tablets </a:t>
            </a:r>
          </a:p>
          <a:p>
            <a:pPr marL="896938" lvl="4" indent="-342900">
              <a:spcAft>
                <a:spcPts val="0"/>
              </a:spcAft>
              <a:buFont typeface="Wingdings" panose="05000000000000000000" pitchFamily="2" charset="2"/>
              <a:buChar char="ü"/>
            </a:pPr>
            <a:r>
              <a:rPr lang="en-US" sz="2400" b="0" kern="0" dirty="0">
                <a:latin typeface="Calibri" panose="020F0502020204030204" pitchFamily="34" charset="0"/>
                <a:cs typeface="Calibri" panose="020F0502020204030204" pitchFamily="34" charset="0"/>
              </a:rPr>
              <a:t>Smartphones</a:t>
            </a:r>
          </a:p>
          <a:p>
            <a:pPr marL="896938" lvl="4" indent="-342900">
              <a:spcAft>
                <a:spcPts val="0"/>
              </a:spcAft>
              <a:buFont typeface="Wingdings" panose="05000000000000000000" pitchFamily="2" charset="2"/>
              <a:buChar char="ü"/>
            </a:pPr>
            <a:r>
              <a:rPr lang="en-US" sz="2400" b="0" kern="0" dirty="0">
                <a:latin typeface="Calibri" panose="020F0502020204030204" pitchFamily="34" charset="0"/>
                <a:cs typeface="Calibri" panose="020F0502020204030204" pitchFamily="34" charset="0"/>
              </a:rPr>
              <a:t>Paper-based</a:t>
            </a:r>
          </a:p>
          <a:p>
            <a:pPr marL="0" indent="0">
              <a:spcAft>
                <a:spcPts val="0"/>
              </a:spcAft>
            </a:pPr>
            <a:endParaRPr lang="en-US" sz="2400" b="0" kern="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00716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left)">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wipe(left)">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wipe(left)">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wipe(left)">
                                      <p:cBhvr>
                                        <p:cTn id="22" dur="500"/>
                                        <p:tgtEl>
                                          <p:spTgt spid="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
                                            <p:txEl>
                                              <p:pRg st="4" end="4"/>
                                            </p:txEl>
                                          </p:spTgt>
                                        </p:tgtEl>
                                        <p:attrNameLst>
                                          <p:attrName>style.visibility</p:attrName>
                                        </p:attrNameLst>
                                      </p:cBhvr>
                                      <p:to>
                                        <p:strVal val="visible"/>
                                      </p:to>
                                    </p:set>
                                    <p:animEffect transition="in" filter="wipe(left)">
                                      <p:cBhvr>
                                        <p:cTn id="27" dur="500"/>
                                        <p:tgtEl>
                                          <p:spTgt spid="9">
                                            <p:txEl>
                                              <p:pRg st="4" end="4"/>
                                            </p:txEl>
                                          </p:spTgt>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9">
                                            <p:txEl>
                                              <p:pRg st="5" end="5"/>
                                            </p:txEl>
                                          </p:spTgt>
                                        </p:tgtEl>
                                        <p:attrNameLst>
                                          <p:attrName>style.visibility</p:attrName>
                                        </p:attrNameLst>
                                      </p:cBhvr>
                                      <p:to>
                                        <p:strVal val="visible"/>
                                      </p:to>
                                    </p:set>
                                    <p:animEffect transition="in" filter="wipe(left)">
                                      <p:cBhvr>
                                        <p:cTn id="30" dur="500"/>
                                        <p:tgtEl>
                                          <p:spTgt spid="9">
                                            <p:txEl>
                                              <p:pRg st="5" end="5"/>
                                            </p:txEl>
                                          </p:spTgt>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9">
                                            <p:txEl>
                                              <p:pRg st="6" end="6"/>
                                            </p:txEl>
                                          </p:spTgt>
                                        </p:tgtEl>
                                        <p:attrNameLst>
                                          <p:attrName>style.visibility</p:attrName>
                                        </p:attrNameLst>
                                      </p:cBhvr>
                                      <p:to>
                                        <p:strVal val="visible"/>
                                      </p:to>
                                    </p:set>
                                    <p:animEffect transition="in" filter="wipe(left)">
                                      <p:cBhvr>
                                        <p:cTn id="33" dur="500"/>
                                        <p:tgtEl>
                                          <p:spTgt spid="9">
                                            <p:txEl>
                                              <p:pRg st="6" end="6"/>
                                            </p:txEl>
                                          </p:spTgt>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9">
                                            <p:txEl>
                                              <p:pRg st="7" end="7"/>
                                            </p:txEl>
                                          </p:spTgt>
                                        </p:tgtEl>
                                        <p:attrNameLst>
                                          <p:attrName>style.visibility</p:attrName>
                                        </p:attrNameLst>
                                      </p:cBhvr>
                                      <p:to>
                                        <p:strVal val="visible"/>
                                      </p:to>
                                    </p:set>
                                    <p:animEffect transition="in" filter="wipe(left)">
                                      <p:cBhvr>
                                        <p:cTn id="36" dur="500"/>
                                        <p:tgtEl>
                                          <p:spTgt spid="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C2D71-8BA4-4A4C-9B0B-EF4B2A007A88}"/>
              </a:ext>
            </a:extLst>
          </p:cNvPr>
          <p:cNvSpPr>
            <a:spLocks noGrp="1"/>
          </p:cNvSpPr>
          <p:nvPr>
            <p:ph type="sldNum" sz="quarter" idx="12"/>
          </p:nvPr>
        </p:nvSpPr>
        <p:spPr/>
        <p:txBody>
          <a:bodyPr/>
          <a:lstStyle/>
          <a:p>
            <a:pPr>
              <a:defRPr/>
            </a:pPr>
            <a:fld id="{8049D72B-E95B-4D1A-A70D-67CEE62E0D20}" type="slidenum">
              <a:rPr lang="en-GB" smtClean="0"/>
              <a:pPr>
                <a:defRPr/>
              </a:pPr>
              <a:t>12</a:t>
            </a:fld>
            <a:endParaRPr lang="en-GB"/>
          </a:p>
        </p:txBody>
      </p:sp>
      <p:sp>
        <p:nvSpPr>
          <p:cNvPr id="5" name="Title 1">
            <a:extLst>
              <a:ext uri="{FF2B5EF4-FFF2-40B4-BE49-F238E27FC236}">
                <a16:creationId xmlns:a16="http://schemas.microsoft.com/office/drawing/2014/main" id="{94530F1C-677E-4BD6-877C-413E4ECA433B}"/>
              </a:ext>
            </a:extLst>
          </p:cNvPr>
          <p:cNvSpPr txBox="1">
            <a:spLocks/>
          </p:cNvSpPr>
          <p:nvPr/>
        </p:nvSpPr>
        <p:spPr bwMode="auto">
          <a:xfrm>
            <a:off x="6553200" y="345212"/>
            <a:ext cx="2590800" cy="589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pPr marL="0" indent="0"/>
            <a:r>
              <a:rPr lang="en-US" sz="2400" kern="0" dirty="0">
                <a:solidFill>
                  <a:schemeClr val="bg1"/>
                </a:solidFill>
                <a:latin typeface="Calibri" panose="020F0502020204030204" pitchFamily="34" charset="0"/>
                <a:cs typeface="Calibri" panose="020F0502020204030204" pitchFamily="34" charset="0"/>
              </a:rPr>
              <a:t>Surveys by local enumerators</a:t>
            </a:r>
            <a:endParaRPr lang="en-GB" sz="2400" kern="0" dirty="0">
              <a:solidFill>
                <a:schemeClr val="bg1"/>
              </a:solidFill>
              <a:latin typeface="Calibri" panose="020F0502020204030204" pitchFamily="34" charset="0"/>
              <a:cs typeface="Calibri" panose="020F0502020204030204" pitchFamily="34" charset="0"/>
            </a:endParaRPr>
          </a:p>
        </p:txBody>
      </p:sp>
      <mc:AlternateContent xmlns:mc="http://schemas.openxmlformats.org/markup-compatibility/2006">
        <mc:Choice xmlns:am3d="http://schemas.microsoft.com/office/drawing/2017/model3d" xmlns="" Requires="am3d">
          <p:graphicFrame>
            <p:nvGraphicFramePr>
              <p:cNvPr id="6" name="3D Model 5" descr="Work Tablet">
                <a:extLst>
                  <a:ext uri="{FF2B5EF4-FFF2-40B4-BE49-F238E27FC236}">
                    <a16:creationId xmlns:a16="http://schemas.microsoft.com/office/drawing/2014/main" id="{2EBE3FF6-F5D0-4938-902E-6AE0B79C0E8D}"/>
                  </a:ext>
                </a:extLst>
              </p:cNvPr>
              <p:cNvGraphicFramePr>
                <a:graphicFrameLocks noChangeAspect="1"/>
              </p:cNvGraphicFramePr>
              <p:nvPr/>
            </p:nvGraphicFramePr>
            <p:xfrm rot="875466">
              <a:off x="154350" y="1247057"/>
              <a:ext cx="1084372" cy="640758"/>
            </p:xfrm>
            <a:graphic>
              <a:graphicData uri="http://schemas.microsoft.com/office/drawing/2017/model3d">
                <am3d:model3d r:embed="rId2">
                  <am3d:spPr>
                    <a:xfrm rot="875466">
                      <a:off x="0" y="0"/>
                      <a:ext cx="1084372" cy="640758"/>
                    </a:xfrm>
                    <a:prstGeom prst="rect">
                      <a:avLst/>
                    </a:prstGeom>
                  </am3d:spPr>
                  <am3d:camera>
                    <am3d:pos x="0" y="0" z="55636276"/>
                    <am3d:up dx="0" dy="36000000" dz="0"/>
                    <am3d:lookAt x="0" y="0" z="0"/>
                    <am3d:perspective fov="2700000"/>
                  </am3d:camera>
                  <am3d:trans>
                    <am3d:meterPerModelUnit n="8143220" d="1000000"/>
                    <am3d:preTrans dx="0" dy="-11358859" dz="162670"/>
                    <am3d:scale>
                      <am3d:sx n="1000000" d="1000000"/>
                      <am3d:sy n="1000000" d="1000000"/>
                      <am3d:sz n="1000000" d="1000000"/>
                    </am3d:scale>
                    <am3d:rot ax="20400000"/>
                    <am3d:postTrans dx="0" dy="0" dz="0"/>
                  </am3d:trans>
                  <am3d:attrSrcUrl r:id="rId3"/>
                  <am3d:raster rName="Office3DRenderer" rVer="16.0.8326">
                    <am3d:blip r:embed="rId4"/>
                  </am3d:raster>
                  <am3d:objViewport viewportSz="1276137"/>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6" name="3D Model 5" descr="Work Tablet">
                <a:extLst>
                  <a:ext uri="{FF2B5EF4-FFF2-40B4-BE49-F238E27FC236}">
                    <a16:creationId xmlns:a16="http://schemas.microsoft.com/office/drawing/2014/main" id="{2EBE3FF6-F5D0-4938-902E-6AE0B79C0E8D}"/>
                  </a:ext>
                </a:extLst>
              </p:cNvPr>
              <p:cNvPicPr>
                <a:picLocks noGrp="1" noRot="1" noChangeAspect="1" noMove="1" noResize="1" noEditPoints="1" noAdjustHandles="1" noChangeArrowheads="1" noChangeShapeType="1" noCrop="1"/>
              </p:cNvPicPr>
              <p:nvPr/>
            </p:nvPicPr>
            <p:blipFill>
              <a:blip r:embed="rId5"/>
              <a:stretch>
                <a:fillRect/>
              </a:stretch>
            </p:blipFill>
            <p:spPr>
              <a:xfrm rot="875466">
                <a:off x="154350" y="1247057"/>
                <a:ext cx="1084372" cy="640758"/>
              </a:xfrm>
              <a:prstGeom prst="rect">
                <a:avLst/>
              </a:prstGeom>
            </p:spPr>
          </p:pic>
        </mc:Fallback>
      </mc:AlternateContent>
      <mc:AlternateContent xmlns:mc="http://schemas.openxmlformats.org/markup-compatibility/2006">
        <mc:Choice xmlns:am3d="http://schemas.microsoft.com/office/drawing/2017/model3d" xmlns="" Requires="am3d">
          <p:graphicFrame>
            <p:nvGraphicFramePr>
              <p:cNvPr id="8" name="3D Model 7" descr="IPhone X">
                <a:extLst>
                  <a:ext uri="{FF2B5EF4-FFF2-40B4-BE49-F238E27FC236}">
                    <a16:creationId xmlns:a16="http://schemas.microsoft.com/office/drawing/2014/main" id="{9CDD4A24-8924-49F9-A314-AB33B322E22A}"/>
                  </a:ext>
                </a:extLst>
              </p:cNvPr>
              <p:cNvGraphicFramePr>
                <a:graphicFrameLocks noChangeAspect="1"/>
              </p:cNvGraphicFramePr>
              <p:nvPr/>
            </p:nvGraphicFramePr>
            <p:xfrm>
              <a:off x="1432056" y="1196752"/>
              <a:ext cx="512770" cy="999584"/>
            </p:xfrm>
            <a:graphic>
              <a:graphicData uri="http://schemas.microsoft.com/office/drawing/2017/model3d">
                <am3d:model3d r:embed="rId6">
                  <am3d:spPr>
                    <a:xfrm>
                      <a:off x="0" y="0"/>
                      <a:ext cx="512770" cy="999584"/>
                    </a:xfrm>
                    <a:prstGeom prst="rect">
                      <a:avLst/>
                    </a:prstGeom>
                  </am3d:spPr>
                  <am3d:camera>
                    <am3d:pos x="0" y="0" z="52934433"/>
                    <am3d:up dx="0" dy="36000000" dz="0"/>
                    <am3d:lookAt x="0" y="0" z="0"/>
                    <am3d:perspective fov="2700000"/>
                  </am3d:camera>
                  <am3d:trans>
                    <am3d:meterPerModelUnit n="1603884" d="1000000"/>
                    <am3d:preTrans dx="3204258" dy="-620307" dz="-10761151"/>
                    <am3d:scale>
                      <am3d:sx n="1000000" d="1000000"/>
                      <am3d:sy n="1000000" d="1000000"/>
                      <am3d:sz n="1000000" d="1000000"/>
                    </am3d:scale>
                    <am3d:rot ax="-687414" ay="1"/>
                    <am3d:postTrans dx="0" dy="0" dz="0"/>
                  </am3d:trans>
                  <am3d:attrSrcUrl r:id="rId7"/>
                  <am3d:raster rName="Office3DRenderer" rVer="16.0.8326">
                    <am3d:blip r:embed="rId8"/>
                  </am3d:raster>
                  <am3d:objViewport viewportSz="1137908"/>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8" name="3D Model 7" descr="IPhone X">
                <a:extLst>
                  <a:ext uri="{FF2B5EF4-FFF2-40B4-BE49-F238E27FC236}">
                    <a16:creationId xmlns:a16="http://schemas.microsoft.com/office/drawing/2014/main" id="{9CDD4A24-8924-49F9-A314-AB33B322E22A}"/>
                  </a:ext>
                </a:extLst>
              </p:cNvPr>
              <p:cNvPicPr>
                <a:picLocks noGrp="1" noRot="1" noChangeAspect="1" noMove="1" noResize="1" noEditPoints="1" noAdjustHandles="1" noChangeArrowheads="1" noChangeShapeType="1" noCrop="1"/>
              </p:cNvPicPr>
              <p:nvPr/>
            </p:nvPicPr>
            <p:blipFill>
              <a:blip r:embed="rId9"/>
              <a:stretch>
                <a:fillRect/>
              </a:stretch>
            </p:blipFill>
            <p:spPr>
              <a:xfrm>
                <a:off x="1432056" y="1196752"/>
                <a:ext cx="512770" cy="999584"/>
              </a:xfrm>
              <a:prstGeom prst="rect">
                <a:avLst/>
              </a:prstGeom>
            </p:spPr>
          </p:pic>
        </mc:Fallback>
      </mc:AlternateContent>
      <p:sp>
        <p:nvSpPr>
          <p:cNvPr id="9" name="Title 1">
            <a:extLst>
              <a:ext uri="{FF2B5EF4-FFF2-40B4-BE49-F238E27FC236}">
                <a16:creationId xmlns:a16="http://schemas.microsoft.com/office/drawing/2014/main" id="{B8F4B80F-6C9F-4669-B9AB-87D19164717C}"/>
              </a:ext>
            </a:extLst>
          </p:cNvPr>
          <p:cNvSpPr txBox="1">
            <a:spLocks/>
          </p:cNvSpPr>
          <p:nvPr/>
        </p:nvSpPr>
        <p:spPr bwMode="auto">
          <a:xfrm>
            <a:off x="2113424" y="1392883"/>
            <a:ext cx="6939450" cy="5204470"/>
          </a:xfrm>
          <a:prstGeom prst="rect">
            <a:avLst/>
          </a:prstGeom>
          <a:solidFill>
            <a:schemeClr val="bg1"/>
          </a:solidFill>
          <a:ln>
            <a:noFill/>
          </a:ln>
          <a:effectLst/>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pPr marL="0" indent="0">
              <a:spcAft>
                <a:spcPts val="600"/>
              </a:spcAft>
            </a:pPr>
            <a:r>
              <a:rPr lang="en-GB" sz="2400" kern="0" dirty="0">
                <a:latin typeface="Calibri" panose="020F0502020204030204" pitchFamily="34" charset="0"/>
                <a:cs typeface="Calibri" panose="020F0502020204030204" pitchFamily="34" charset="0"/>
              </a:rPr>
              <a:t>Surveys with tablets / smartphones</a:t>
            </a:r>
          </a:p>
          <a:p>
            <a:pPr marL="342900" indent="-342900">
              <a:spcAft>
                <a:spcPts val="0"/>
              </a:spcAft>
              <a:buFont typeface="Arial" panose="020B0604020202020204" pitchFamily="34" charset="0"/>
              <a:buChar char="•"/>
            </a:pPr>
            <a:r>
              <a:rPr lang="en-US" sz="2400" b="0" kern="0" dirty="0" err="1">
                <a:latin typeface="Calibri" panose="020F0502020204030204" pitchFamily="34" charset="0"/>
                <a:cs typeface="Calibri" panose="020F0502020204030204" pitchFamily="34" charset="0"/>
              </a:rPr>
              <a:t>Specialised</a:t>
            </a:r>
            <a:r>
              <a:rPr lang="en-US" sz="2400" b="0" kern="0" dirty="0">
                <a:latin typeface="Calibri" panose="020F0502020204030204" pitchFamily="34" charset="0"/>
                <a:cs typeface="Calibri" panose="020F0502020204030204" pitchFamily="34" charset="0"/>
              </a:rPr>
              <a:t> </a:t>
            </a:r>
            <a:r>
              <a:rPr lang="en-US" sz="2400" b="0" kern="0" dirty="0" err="1">
                <a:latin typeface="Calibri" panose="020F0502020204030204" pitchFamily="34" charset="0"/>
                <a:cs typeface="Calibri" panose="020F0502020204030204" pitchFamily="34" charset="0"/>
              </a:rPr>
              <a:t>sw</a:t>
            </a:r>
            <a:r>
              <a:rPr lang="en-US" sz="2400" b="0" kern="0" dirty="0">
                <a:latin typeface="Calibri" panose="020F0502020204030204" pitchFamily="34" charset="0"/>
                <a:cs typeface="Calibri" panose="020F0502020204030204" pitchFamily="34" charset="0"/>
              </a:rPr>
              <a:t> allows offline data entry – online transmission or online-online</a:t>
            </a:r>
          </a:p>
          <a:p>
            <a:pPr marL="342900" indent="-342900">
              <a:spcAft>
                <a:spcPts val="0"/>
              </a:spcAft>
              <a:buFont typeface="Arial" panose="020B0604020202020204" pitchFamily="34" charset="0"/>
              <a:buChar char="•"/>
            </a:pPr>
            <a:r>
              <a:rPr lang="en-US" sz="2400" b="0" kern="0" dirty="0">
                <a:latin typeface="Calibri" panose="020F0502020204030204" pitchFamily="34" charset="0"/>
                <a:cs typeface="Calibri" panose="020F0502020204030204" pitchFamily="34" charset="0"/>
              </a:rPr>
              <a:t>Handhelds and software are cheap</a:t>
            </a:r>
          </a:p>
          <a:p>
            <a:pPr marL="342900" indent="-342900">
              <a:spcAft>
                <a:spcPts val="0"/>
              </a:spcAft>
              <a:buFont typeface="Arial" panose="020B0604020202020204" pitchFamily="34" charset="0"/>
              <a:buChar char="•"/>
            </a:pPr>
            <a:r>
              <a:rPr lang="en-US" sz="2400" b="0" kern="0" dirty="0">
                <a:latin typeface="Calibri" panose="020F0502020204030204" pitchFamily="34" charset="0"/>
                <a:cs typeface="Calibri" panose="020F0502020204030204" pitchFamily="34" charset="0"/>
              </a:rPr>
              <a:t>Data collection is fast</a:t>
            </a:r>
          </a:p>
          <a:p>
            <a:pPr marL="342900" indent="-342900">
              <a:spcAft>
                <a:spcPts val="0"/>
              </a:spcAft>
              <a:buFont typeface="Arial" panose="020B0604020202020204" pitchFamily="34" charset="0"/>
              <a:buChar char="•"/>
            </a:pPr>
            <a:r>
              <a:rPr lang="en-US" sz="2400" b="0" kern="0" dirty="0">
                <a:latin typeface="Calibri" panose="020F0502020204030204" pitchFamily="34" charset="0"/>
                <a:cs typeface="Calibri" panose="020F0502020204030204" pitchFamily="34" charset="0"/>
              </a:rPr>
              <a:t>Data automatically transmitted to server</a:t>
            </a:r>
          </a:p>
          <a:p>
            <a:pPr marL="342900" indent="-342900">
              <a:spcAft>
                <a:spcPts val="0"/>
              </a:spcAft>
              <a:buFont typeface="Arial" panose="020B0604020202020204" pitchFamily="34" charset="0"/>
              <a:buChar char="•"/>
            </a:pPr>
            <a:r>
              <a:rPr lang="en-US" sz="2400" b="0" kern="0" dirty="0">
                <a:latin typeface="Calibri" panose="020F0502020204030204" pitchFamily="34" charset="0"/>
                <a:cs typeface="Calibri" panose="020F0502020204030204" pitchFamily="34" charset="0"/>
              </a:rPr>
              <a:t>Post-collection processing is largely automatic, fast, reliable – but requires control</a:t>
            </a:r>
          </a:p>
          <a:p>
            <a:pPr marL="342900" indent="-342900">
              <a:spcAft>
                <a:spcPts val="0"/>
              </a:spcAft>
              <a:buFont typeface="Arial" panose="020B0604020202020204" pitchFamily="34" charset="0"/>
              <a:buChar char="•"/>
            </a:pPr>
            <a:r>
              <a:rPr lang="en-US" sz="2400" b="0" kern="0" dirty="0">
                <a:latin typeface="Calibri" panose="020F0502020204030204" pitchFamily="34" charset="0"/>
                <a:cs typeface="Calibri" panose="020F0502020204030204" pitchFamily="34" charset="0"/>
              </a:rPr>
              <a:t>Handhelds can be reused </a:t>
            </a:r>
          </a:p>
          <a:p>
            <a:pPr marL="342900" indent="-342900">
              <a:spcAft>
                <a:spcPts val="0"/>
              </a:spcAft>
              <a:buFont typeface="Arial" panose="020B0604020202020204" pitchFamily="34" charset="0"/>
              <a:buChar char="•"/>
            </a:pPr>
            <a:r>
              <a:rPr lang="en-US" sz="2400" b="0" kern="0" dirty="0">
                <a:latin typeface="Calibri" panose="020F0502020204030204" pitchFamily="34" charset="0"/>
                <a:cs typeface="Calibri" panose="020F0502020204030204" pitchFamily="34" charset="0"/>
              </a:rPr>
              <a:t>Requires logistics’ planning</a:t>
            </a:r>
          </a:p>
          <a:p>
            <a:pPr marL="342900" indent="-342900">
              <a:spcAft>
                <a:spcPts val="0"/>
              </a:spcAft>
              <a:buFont typeface="Arial" panose="020B0604020202020204" pitchFamily="34" charset="0"/>
              <a:buChar char="•"/>
            </a:pPr>
            <a:r>
              <a:rPr lang="en-US" sz="2400" b="0" kern="0" dirty="0">
                <a:latin typeface="Calibri" panose="020F0502020204030204" pitchFamily="34" charset="0"/>
                <a:cs typeface="Calibri" panose="020F0502020204030204" pitchFamily="34" charset="0"/>
              </a:rPr>
              <a:t>Discreet but visible; smartphones are less visible than tablets</a:t>
            </a:r>
          </a:p>
          <a:p>
            <a:pPr marL="342900" indent="-342900">
              <a:spcAft>
                <a:spcPts val="0"/>
              </a:spcAft>
              <a:buFont typeface="Arial" panose="020B0604020202020204" pitchFamily="34" charset="0"/>
              <a:buChar char="•"/>
            </a:pPr>
            <a:r>
              <a:rPr lang="en-US" sz="2400" b="0" kern="0" dirty="0">
                <a:solidFill>
                  <a:srgbClr val="C00000"/>
                </a:solidFill>
                <a:latin typeface="Calibri" panose="020F0502020204030204" pitchFamily="34" charset="0"/>
                <a:cs typeface="Calibri" panose="020F0502020204030204" pitchFamily="34" charset="0"/>
              </a:rPr>
              <a:t>Not to be used in case of security threats, where these tools are banned or culturally inappropriate</a:t>
            </a:r>
            <a:endParaRPr lang="en-US" sz="2400" b="0" kern="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79669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bg/>
                                          </p:spTgt>
                                        </p:tgtEl>
                                        <p:attrNameLst>
                                          <p:attrName>style.visibility</p:attrName>
                                        </p:attrNameLst>
                                      </p:cBhvr>
                                      <p:to>
                                        <p:strVal val="visible"/>
                                      </p:to>
                                    </p:set>
                                    <p:animEffect transition="in" filter="wipe(left)">
                                      <p:cBhvr>
                                        <p:cTn id="7" dur="500"/>
                                        <p:tgtEl>
                                          <p:spTgt spid="9">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wipe(left)">
                                      <p:cBhvr>
                                        <p:cTn id="12" dur="5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xEl>
                                              <p:pRg st="1" end="1"/>
                                            </p:txEl>
                                          </p:spTgt>
                                        </p:tgtEl>
                                        <p:attrNameLst>
                                          <p:attrName>style.visibility</p:attrName>
                                        </p:attrNameLst>
                                      </p:cBhvr>
                                      <p:to>
                                        <p:strVal val="visible"/>
                                      </p:to>
                                    </p:set>
                                    <p:animEffect transition="in" filter="wipe(left)">
                                      <p:cBhvr>
                                        <p:cTn id="17" dur="500"/>
                                        <p:tgtEl>
                                          <p:spTgt spid="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xEl>
                                              <p:pRg st="2" end="2"/>
                                            </p:txEl>
                                          </p:spTgt>
                                        </p:tgtEl>
                                        <p:attrNameLst>
                                          <p:attrName>style.visibility</p:attrName>
                                        </p:attrNameLst>
                                      </p:cBhvr>
                                      <p:to>
                                        <p:strVal val="visible"/>
                                      </p:to>
                                    </p:set>
                                    <p:animEffect transition="in" filter="wipe(left)">
                                      <p:cBhvr>
                                        <p:cTn id="22" dur="500"/>
                                        <p:tgtEl>
                                          <p:spTgt spid="9">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
                                            <p:txEl>
                                              <p:pRg st="3" end="3"/>
                                            </p:txEl>
                                          </p:spTgt>
                                        </p:tgtEl>
                                        <p:attrNameLst>
                                          <p:attrName>style.visibility</p:attrName>
                                        </p:attrNameLst>
                                      </p:cBhvr>
                                      <p:to>
                                        <p:strVal val="visible"/>
                                      </p:to>
                                    </p:set>
                                    <p:animEffect transition="in" filter="wipe(left)">
                                      <p:cBhvr>
                                        <p:cTn id="27" dur="500"/>
                                        <p:tgtEl>
                                          <p:spTgt spid="9">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9">
                                            <p:txEl>
                                              <p:pRg st="4" end="4"/>
                                            </p:txEl>
                                          </p:spTgt>
                                        </p:tgtEl>
                                        <p:attrNameLst>
                                          <p:attrName>style.visibility</p:attrName>
                                        </p:attrNameLst>
                                      </p:cBhvr>
                                      <p:to>
                                        <p:strVal val="visible"/>
                                      </p:to>
                                    </p:set>
                                    <p:animEffect transition="in" filter="wipe(left)">
                                      <p:cBhvr>
                                        <p:cTn id="32" dur="500"/>
                                        <p:tgtEl>
                                          <p:spTgt spid="9">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9">
                                            <p:txEl>
                                              <p:pRg st="5" end="5"/>
                                            </p:txEl>
                                          </p:spTgt>
                                        </p:tgtEl>
                                        <p:attrNameLst>
                                          <p:attrName>style.visibility</p:attrName>
                                        </p:attrNameLst>
                                      </p:cBhvr>
                                      <p:to>
                                        <p:strVal val="visible"/>
                                      </p:to>
                                    </p:set>
                                    <p:animEffect transition="in" filter="wipe(left)">
                                      <p:cBhvr>
                                        <p:cTn id="37" dur="500"/>
                                        <p:tgtEl>
                                          <p:spTgt spid="9">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9">
                                            <p:txEl>
                                              <p:pRg st="6" end="6"/>
                                            </p:txEl>
                                          </p:spTgt>
                                        </p:tgtEl>
                                        <p:attrNameLst>
                                          <p:attrName>style.visibility</p:attrName>
                                        </p:attrNameLst>
                                      </p:cBhvr>
                                      <p:to>
                                        <p:strVal val="visible"/>
                                      </p:to>
                                    </p:set>
                                    <p:animEffect transition="in" filter="wipe(left)">
                                      <p:cBhvr>
                                        <p:cTn id="42" dur="500"/>
                                        <p:tgtEl>
                                          <p:spTgt spid="9">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9">
                                            <p:txEl>
                                              <p:pRg st="7" end="7"/>
                                            </p:txEl>
                                          </p:spTgt>
                                        </p:tgtEl>
                                        <p:attrNameLst>
                                          <p:attrName>style.visibility</p:attrName>
                                        </p:attrNameLst>
                                      </p:cBhvr>
                                      <p:to>
                                        <p:strVal val="visible"/>
                                      </p:to>
                                    </p:set>
                                    <p:animEffect transition="in" filter="wipe(left)">
                                      <p:cBhvr>
                                        <p:cTn id="47" dur="500"/>
                                        <p:tgtEl>
                                          <p:spTgt spid="9">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9">
                                            <p:txEl>
                                              <p:pRg st="8" end="8"/>
                                            </p:txEl>
                                          </p:spTgt>
                                        </p:tgtEl>
                                        <p:attrNameLst>
                                          <p:attrName>style.visibility</p:attrName>
                                        </p:attrNameLst>
                                      </p:cBhvr>
                                      <p:to>
                                        <p:strVal val="visible"/>
                                      </p:to>
                                    </p:set>
                                    <p:animEffect transition="in" filter="wipe(left)">
                                      <p:cBhvr>
                                        <p:cTn id="52" dur="500"/>
                                        <p:tgtEl>
                                          <p:spTgt spid="9">
                                            <p:txEl>
                                              <p:pRg st="8" end="8"/>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9">
                                            <p:txEl>
                                              <p:pRg st="9" end="9"/>
                                            </p:txEl>
                                          </p:spTgt>
                                        </p:tgtEl>
                                        <p:attrNameLst>
                                          <p:attrName>style.visibility</p:attrName>
                                        </p:attrNameLst>
                                      </p:cBhvr>
                                      <p:to>
                                        <p:strVal val="visible"/>
                                      </p:to>
                                    </p:set>
                                    <p:animEffect transition="in" filter="wipe(left)">
                                      <p:cBhvr>
                                        <p:cTn id="57" dur="500"/>
                                        <p:tgtEl>
                                          <p:spTgt spid="9">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C2D71-8BA4-4A4C-9B0B-EF4B2A007A88}"/>
              </a:ext>
            </a:extLst>
          </p:cNvPr>
          <p:cNvSpPr>
            <a:spLocks noGrp="1"/>
          </p:cNvSpPr>
          <p:nvPr>
            <p:ph type="sldNum" sz="quarter" idx="12"/>
          </p:nvPr>
        </p:nvSpPr>
        <p:spPr/>
        <p:txBody>
          <a:bodyPr/>
          <a:lstStyle/>
          <a:p>
            <a:pPr>
              <a:defRPr/>
            </a:pPr>
            <a:fld id="{8049D72B-E95B-4D1A-A70D-67CEE62E0D20}" type="slidenum">
              <a:rPr lang="en-GB" smtClean="0"/>
              <a:pPr>
                <a:defRPr/>
              </a:pPr>
              <a:t>13</a:t>
            </a:fld>
            <a:endParaRPr lang="en-GB" dirty="0"/>
          </a:p>
        </p:txBody>
      </p:sp>
      <p:sp>
        <p:nvSpPr>
          <p:cNvPr id="5" name="Title 1">
            <a:extLst>
              <a:ext uri="{FF2B5EF4-FFF2-40B4-BE49-F238E27FC236}">
                <a16:creationId xmlns:a16="http://schemas.microsoft.com/office/drawing/2014/main" id="{94530F1C-677E-4BD6-877C-413E4ECA433B}"/>
              </a:ext>
            </a:extLst>
          </p:cNvPr>
          <p:cNvSpPr txBox="1">
            <a:spLocks/>
          </p:cNvSpPr>
          <p:nvPr/>
        </p:nvSpPr>
        <p:spPr bwMode="auto">
          <a:xfrm>
            <a:off x="6553200" y="345212"/>
            <a:ext cx="2590800" cy="589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pPr marL="0" indent="0"/>
            <a:r>
              <a:rPr lang="en-US" sz="2400" kern="0" dirty="0">
                <a:solidFill>
                  <a:schemeClr val="bg1"/>
                </a:solidFill>
                <a:latin typeface="Calibri" panose="020F0502020204030204" pitchFamily="34" charset="0"/>
                <a:cs typeface="Calibri" panose="020F0502020204030204" pitchFamily="34" charset="0"/>
              </a:rPr>
              <a:t>Surveys by local enumerators</a:t>
            </a:r>
            <a:endParaRPr lang="en-GB" sz="2400" kern="0" dirty="0">
              <a:solidFill>
                <a:schemeClr val="bg1"/>
              </a:solidFill>
              <a:latin typeface="Calibri" panose="020F0502020204030204" pitchFamily="34" charset="0"/>
              <a:cs typeface="Calibri" panose="020F0502020204030204" pitchFamily="34" charset="0"/>
            </a:endParaRPr>
          </a:p>
        </p:txBody>
      </p:sp>
      <mc:AlternateContent xmlns:mc="http://schemas.openxmlformats.org/markup-compatibility/2006">
        <mc:Choice xmlns:am3d="http://schemas.microsoft.com/office/drawing/2017/model3d" xmlns="" Requires="am3d">
          <p:graphicFrame>
            <p:nvGraphicFramePr>
              <p:cNvPr id="7" name="3D Model 6" descr="Office Notebook">
                <a:extLst>
                  <a:ext uri="{FF2B5EF4-FFF2-40B4-BE49-F238E27FC236}">
                    <a16:creationId xmlns:a16="http://schemas.microsoft.com/office/drawing/2014/main" id="{701E8280-E1BC-46EB-9AF0-635058E1E9A7}"/>
                  </a:ext>
                </a:extLst>
              </p:cNvPr>
              <p:cNvGraphicFramePr>
                <a:graphicFrameLocks noChangeAspect="1"/>
              </p:cNvGraphicFramePr>
              <p:nvPr/>
            </p:nvGraphicFramePr>
            <p:xfrm>
              <a:off x="107099" y="2018245"/>
              <a:ext cx="864501" cy="1134655"/>
            </p:xfrm>
            <a:graphic>
              <a:graphicData uri="http://schemas.microsoft.com/office/drawing/2017/model3d">
                <am3d:model3d r:embed="rId2">
                  <am3d:spPr>
                    <a:xfrm>
                      <a:off x="0" y="0"/>
                      <a:ext cx="864501" cy="1134655"/>
                    </a:xfrm>
                    <a:prstGeom prst="rect">
                      <a:avLst/>
                    </a:prstGeom>
                    <a:noFill/>
                  </am3d:spPr>
                  <am3d:camera>
                    <am3d:pos x="0" y="0" z="59936702"/>
                    <am3d:up dx="0" dy="36000000" dz="0"/>
                    <am3d:lookAt x="0" y="0" z="0"/>
                    <am3d:perspective fov="2700000"/>
                  </am3d:camera>
                  <am3d:trans>
                    <am3d:meterPerModelUnit n="26563541" d="1000000"/>
                    <am3d:preTrans dx="-2" dy="-17615269" dz="38394"/>
                    <am3d:scale>
                      <am3d:sx n="1000000" d="1000000"/>
                      <am3d:sy n="1000000" d="1000000"/>
                      <am3d:sz n="1000000" d="1000000"/>
                    </am3d:scale>
                    <am3d:rot ax="1200000" ay="1800000" az="600000"/>
                    <am3d:postTrans dx="0" dy="0" dz="0"/>
                  </am3d:trans>
                  <am3d:attrSrcUrl r:id="rId3"/>
                  <am3d:raster rName="Office3DRenderer" rVer="16.0.8326">
                    <am3d:blip r:embed="rId4"/>
                  </am3d:raster>
                  <am3d:objViewport viewportSz="1358599"/>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7" name="3D Model 6" descr="Office Notebook">
                <a:extLst>
                  <a:ext uri="{FF2B5EF4-FFF2-40B4-BE49-F238E27FC236}">
                    <a16:creationId xmlns:a16="http://schemas.microsoft.com/office/drawing/2014/main" id="{701E8280-E1BC-46EB-9AF0-635058E1E9A7}"/>
                  </a:ext>
                </a:extLst>
              </p:cNvPr>
              <p:cNvPicPr>
                <a:picLocks noGrp="1" noRot="1" noChangeAspect="1" noMove="1" noResize="1" noEditPoints="1" noAdjustHandles="1" noChangeArrowheads="1" noChangeShapeType="1" noCrop="1"/>
              </p:cNvPicPr>
              <p:nvPr/>
            </p:nvPicPr>
            <p:blipFill>
              <a:blip r:embed="rId5"/>
              <a:stretch>
                <a:fillRect/>
              </a:stretch>
            </p:blipFill>
            <p:spPr>
              <a:xfrm>
                <a:off x="107099" y="2018245"/>
                <a:ext cx="864501" cy="1134655"/>
              </a:xfrm>
              <a:prstGeom prst="rect">
                <a:avLst/>
              </a:prstGeom>
              <a:noFill/>
            </p:spPr>
          </p:pic>
        </mc:Fallback>
      </mc:AlternateContent>
      <p:sp>
        <p:nvSpPr>
          <p:cNvPr id="9" name="Title 1">
            <a:extLst>
              <a:ext uri="{FF2B5EF4-FFF2-40B4-BE49-F238E27FC236}">
                <a16:creationId xmlns:a16="http://schemas.microsoft.com/office/drawing/2014/main" id="{B8F4B80F-6C9F-4669-B9AB-87D19164717C}"/>
              </a:ext>
            </a:extLst>
          </p:cNvPr>
          <p:cNvSpPr txBox="1">
            <a:spLocks/>
          </p:cNvSpPr>
          <p:nvPr/>
        </p:nvSpPr>
        <p:spPr bwMode="auto">
          <a:xfrm>
            <a:off x="2097451" y="1772816"/>
            <a:ext cx="6939450" cy="3456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pPr marL="0" indent="0">
              <a:spcAft>
                <a:spcPts val="600"/>
              </a:spcAft>
            </a:pPr>
            <a:r>
              <a:rPr lang="en-GB" sz="2400" kern="0" dirty="0">
                <a:latin typeface="Calibri" panose="020F0502020204030204" pitchFamily="34" charset="0"/>
                <a:cs typeface="Calibri" panose="020F0502020204030204" pitchFamily="34" charset="0"/>
              </a:rPr>
              <a:t>Paper-based surveys</a:t>
            </a:r>
          </a:p>
          <a:p>
            <a:pPr marL="342900" indent="-342900">
              <a:spcAft>
                <a:spcPts val="0"/>
              </a:spcAft>
              <a:buFont typeface="Arial" panose="020B0604020202020204" pitchFamily="34" charset="0"/>
              <a:buChar char="•"/>
            </a:pPr>
            <a:r>
              <a:rPr lang="en-US" sz="2400" b="0" kern="0" dirty="0">
                <a:latin typeface="Calibri" panose="020F0502020204030204" pitchFamily="34" charset="0"/>
                <a:cs typeface="Calibri" panose="020F0502020204030204" pitchFamily="34" charset="0"/>
              </a:rPr>
              <a:t>To be used when use of handhelds is not advisable</a:t>
            </a:r>
          </a:p>
          <a:p>
            <a:pPr marL="342900" indent="-342900">
              <a:spcAft>
                <a:spcPts val="0"/>
              </a:spcAft>
              <a:buFont typeface="Arial" panose="020B0604020202020204" pitchFamily="34" charset="0"/>
              <a:buChar char="•"/>
            </a:pPr>
            <a:r>
              <a:rPr lang="en-US" sz="2400" b="0" kern="0" dirty="0">
                <a:latin typeface="Calibri" panose="020F0502020204030204" pitchFamily="34" charset="0"/>
                <a:cs typeface="Calibri" panose="020F0502020204030204" pitchFamily="34" charset="0"/>
              </a:rPr>
              <a:t>Thought, not exempt from risks in extreme situations</a:t>
            </a:r>
          </a:p>
          <a:p>
            <a:pPr marL="342900" indent="-342900">
              <a:spcAft>
                <a:spcPts val="0"/>
              </a:spcAft>
              <a:buFont typeface="Arial" panose="020B0604020202020204" pitchFamily="34" charset="0"/>
              <a:buChar char="•"/>
            </a:pPr>
            <a:r>
              <a:rPr lang="en-US" sz="2400" b="0" kern="0" dirty="0">
                <a:latin typeface="Calibri" panose="020F0502020204030204" pitchFamily="34" charset="0"/>
                <a:cs typeface="Calibri" panose="020F0502020204030204" pitchFamily="34" charset="0"/>
              </a:rPr>
              <a:t>Lengthier data collection process </a:t>
            </a:r>
          </a:p>
          <a:p>
            <a:pPr marL="342900" indent="-342900">
              <a:spcAft>
                <a:spcPts val="0"/>
              </a:spcAft>
              <a:buFont typeface="Arial" panose="020B0604020202020204" pitchFamily="34" charset="0"/>
              <a:buChar char="•"/>
            </a:pPr>
            <a:r>
              <a:rPr lang="en-US" sz="2400" b="0" kern="0" dirty="0">
                <a:latin typeface="Calibri" panose="020F0502020204030204" pitchFamily="34" charset="0"/>
                <a:cs typeface="Calibri" panose="020F0502020204030204" pitchFamily="34" charset="0"/>
              </a:rPr>
              <a:t>Very time absorbing post-collection process</a:t>
            </a:r>
          </a:p>
        </p:txBody>
      </p:sp>
    </p:spTree>
    <p:extLst>
      <p:ext uri="{BB962C8B-B14F-4D97-AF65-F5344CB8AC3E}">
        <p14:creationId xmlns:p14="http://schemas.microsoft.com/office/powerpoint/2010/main" val="3219192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left)">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wipe(left)">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wipe(left)">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wipe(left)">
                                      <p:cBhvr>
                                        <p:cTn id="22" dur="500"/>
                                        <p:tgtEl>
                                          <p:spTgt spid="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
                                            <p:txEl>
                                              <p:pRg st="4" end="4"/>
                                            </p:txEl>
                                          </p:spTgt>
                                        </p:tgtEl>
                                        <p:attrNameLst>
                                          <p:attrName>style.visibility</p:attrName>
                                        </p:attrNameLst>
                                      </p:cBhvr>
                                      <p:to>
                                        <p:strVal val="visible"/>
                                      </p:to>
                                    </p:set>
                                    <p:animEffect transition="in" filter="wipe(left)">
                                      <p:cBhvr>
                                        <p:cTn id="27"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C2D71-8BA4-4A4C-9B0B-EF4B2A007A88}"/>
              </a:ext>
            </a:extLst>
          </p:cNvPr>
          <p:cNvSpPr>
            <a:spLocks noGrp="1"/>
          </p:cNvSpPr>
          <p:nvPr>
            <p:ph type="sldNum" sz="quarter" idx="12"/>
          </p:nvPr>
        </p:nvSpPr>
        <p:spPr/>
        <p:txBody>
          <a:bodyPr/>
          <a:lstStyle/>
          <a:p>
            <a:pPr>
              <a:defRPr/>
            </a:pPr>
            <a:fld id="{8049D72B-E95B-4D1A-A70D-67CEE62E0D20}" type="slidenum">
              <a:rPr lang="en-GB" smtClean="0"/>
              <a:pPr>
                <a:defRPr/>
              </a:pPr>
              <a:t>14</a:t>
            </a:fld>
            <a:endParaRPr lang="en-GB"/>
          </a:p>
        </p:txBody>
      </p:sp>
      <p:sp>
        <p:nvSpPr>
          <p:cNvPr id="5" name="Title 1">
            <a:extLst>
              <a:ext uri="{FF2B5EF4-FFF2-40B4-BE49-F238E27FC236}">
                <a16:creationId xmlns:a16="http://schemas.microsoft.com/office/drawing/2014/main" id="{94530F1C-677E-4BD6-877C-413E4ECA433B}"/>
              </a:ext>
            </a:extLst>
          </p:cNvPr>
          <p:cNvSpPr txBox="1">
            <a:spLocks/>
          </p:cNvSpPr>
          <p:nvPr/>
        </p:nvSpPr>
        <p:spPr bwMode="auto">
          <a:xfrm>
            <a:off x="6553200" y="345212"/>
            <a:ext cx="2590800" cy="589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pPr marL="0" indent="0"/>
            <a:r>
              <a:rPr lang="en-US" sz="2400" kern="0" dirty="0">
                <a:solidFill>
                  <a:schemeClr val="bg1"/>
                </a:solidFill>
                <a:latin typeface="Calibri" panose="020F0502020204030204" pitchFamily="34" charset="0"/>
                <a:cs typeface="Calibri" panose="020F0502020204030204" pitchFamily="34" charset="0"/>
              </a:rPr>
              <a:t>Surveys by local enumerators</a:t>
            </a:r>
            <a:endParaRPr lang="en-GB" sz="2400" kern="0" dirty="0">
              <a:solidFill>
                <a:schemeClr val="bg1"/>
              </a:solidFill>
              <a:latin typeface="Calibri" panose="020F0502020204030204" pitchFamily="34" charset="0"/>
              <a:cs typeface="Calibri" panose="020F0502020204030204" pitchFamily="34" charset="0"/>
            </a:endParaRPr>
          </a:p>
        </p:txBody>
      </p:sp>
      <mc:AlternateContent xmlns:mc="http://schemas.openxmlformats.org/markup-compatibility/2006">
        <mc:Choice xmlns:am3d="http://schemas.microsoft.com/office/drawing/2017/model3d" xmlns="" Requires="am3d">
          <p:graphicFrame>
            <p:nvGraphicFramePr>
              <p:cNvPr id="6" name="3D Model 5" descr="Work Tablet">
                <a:extLst>
                  <a:ext uri="{FF2B5EF4-FFF2-40B4-BE49-F238E27FC236}">
                    <a16:creationId xmlns:a16="http://schemas.microsoft.com/office/drawing/2014/main" id="{2EBE3FF6-F5D0-4938-902E-6AE0B79C0E8D}"/>
                  </a:ext>
                </a:extLst>
              </p:cNvPr>
              <p:cNvGraphicFramePr>
                <a:graphicFrameLocks noChangeAspect="1"/>
              </p:cNvGraphicFramePr>
              <p:nvPr/>
            </p:nvGraphicFramePr>
            <p:xfrm rot="875466">
              <a:off x="154350" y="1247057"/>
              <a:ext cx="1084372" cy="640758"/>
            </p:xfrm>
            <a:graphic>
              <a:graphicData uri="http://schemas.microsoft.com/office/drawing/2017/model3d">
                <am3d:model3d r:embed="rId2">
                  <am3d:spPr>
                    <a:xfrm rot="875466">
                      <a:off x="0" y="0"/>
                      <a:ext cx="1084372" cy="640758"/>
                    </a:xfrm>
                    <a:prstGeom prst="rect">
                      <a:avLst/>
                    </a:prstGeom>
                  </am3d:spPr>
                  <am3d:camera>
                    <am3d:pos x="0" y="0" z="55636276"/>
                    <am3d:up dx="0" dy="36000000" dz="0"/>
                    <am3d:lookAt x="0" y="0" z="0"/>
                    <am3d:perspective fov="2700000"/>
                  </am3d:camera>
                  <am3d:trans>
                    <am3d:meterPerModelUnit n="8143220" d="1000000"/>
                    <am3d:preTrans dx="0" dy="-11358859" dz="162670"/>
                    <am3d:scale>
                      <am3d:sx n="1000000" d="1000000"/>
                      <am3d:sy n="1000000" d="1000000"/>
                      <am3d:sz n="1000000" d="1000000"/>
                    </am3d:scale>
                    <am3d:rot ax="20400000"/>
                    <am3d:postTrans dx="0" dy="0" dz="0"/>
                  </am3d:trans>
                  <am3d:attrSrcUrl r:id="rId3"/>
                  <am3d:raster rName="Office3DRenderer" rVer="16.0.8326">
                    <am3d:blip r:embed="rId4"/>
                  </am3d:raster>
                  <am3d:objViewport viewportSz="1276137"/>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6" name="3D Model 5" descr="Work Tablet">
                <a:extLst>
                  <a:ext uri="{FF2B5EF4-FFF2-40B4-BE49-F238E27FC236}">
                    <a16:creationId xmlns:a16="http://schemas.microsoft.com/office/drawing/2014/main" id="{2EBE3FF6-F5D0-4938-902E-6AE0B79C0E8D}"/>
                  </a:ext>
                </a:extLst>
              </p:cNvPr>
              <p:cNvPicPr>
                <a:picLocks noGrp="1" noRot="1" noChangeAspect="1" noMove="1" noResize="1" noEditPoints="1" noAdjustHandles="1" noChangeArrowheads="1" noChangeShapeType="1" noCrop="1"/>
              </p:cNvPicPr>
              <p:nvPr/>
            </p:nvPicPr>
            <p:blipFill>
              <a:blip r:embed="rId5"/>
              <a:stretch>
                <a:fillRect/>
              </a:stretch>
            </p:blipFill>
            <p:spPr>
              <a:xfrm rot="875466">
                <a:off x="154350" y="1247057"/>
                <a:ext cx="1084372" cy="640758"/>
              </a:xfrm>
              <a:prstGeom prst="rect">
                <a:avLst/>
              </a:prstGeom>
            </p:spPr>
          </p:pic>
        </mc:Fallback>
      </mc:AlternateContent>
      <mc:AlternateContent xmlns:mc="http://schemas.openxmlformats.org/markup-compatibility/2006">
        <mc:Choice xmlns:am3d="http://schemas.microsoft.com/office/drawing/2017/model3d" xmlns="" Requires="am3d">
          <p:graphicFrame>
            <p:nvGraphicFramePr>
              <p:cNvPr id="7" name="3D Model 6" descr="Office Notebook">
                <a:extLst>
                  <a:ext uri="{FF2B5EF4-FFF2-40B4-BE49-F238E27FC236}">
                    <a16:creationId xmlns:a16="http://schemas.microsoft.com/office/drawing/2014/main" id="{701E8280-E1BC-46EB-9AF0-635058E1E9A7}"/>
                  </a:ext>
                </a:extLst>
              </p:cNvPr>
              <p:cNvGraphicFramePr>
                <a:graphicFrameLocks noChangeAspect="1"/>
              </p:cNvGraphicFramePr>
              <p:nvPr/>
            </p:nvGraphicFramePr>
            <p:xfrm>
              <a:off x="107099" y="2018245"/>
              <a:ext cx="864501" cy="1134655"/>
            </p:xfrm>
            <a:graphic>
              <a:graphicData uri="http://schemas.microsoft.com/office/drawing/2017/model3d">
                <am3d:model3d r:embed="rId6">
                  <am3d:spPr>
                    <a:xfrm>
                      <a:off x="0" y="0"/>
                      <a:ext cx="864501" cy="1134655"/>
                    </a:xfrm>
                    <a:prstGeom prst="rect">
                      <a:avLst/>
                    </a:prstGeom>
                    <a:noFill/>
                  </am3d:spPr>
                  <am3d:camera>
                    <am3d:pos x="0" y="0" z="59936702"/>
                    <am3d:up dx="0" dy="36000000" dz="0"/>
                    <am3d:lookAt x="0" y="0" z="0"/>
                    <am3d:perspective fov="2700000"/>
                  </am3d:camera>
                  <am3d:trans>
                    <am3d:meterPerModelUnit n="26563541" d="1000000"/>
                    <am3d:preTrans dx="-2" dy="-17615269" dz="38394"/>
                    <am3d:scale>
                      <am3d:sx n="1000000" d="1000000"/>
                      <am3d:sy n="1000000" d="1000000"/>
                      <am3d:sz n="1000000" d="1000000"/>
                    </am3d:scale>
                    <am3d:rot ax="1200000" ay="1800000" az="600000"/>
                    <am3d:postTrans dx="0" dy="0" dz="0"/>
                  </am3d:trans>
                  <am3d:attrSrcUrl r:id="rId7"/>
                  <am3d:raster rName="Office3DRenderer" rVer="16.0.8326">
                    <am3d:blip r:embed="rId8"/>
                  </am3d:raster>
                  <am3d:objViewport viewportSz="1358599"/>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7" name="3D Model 6" descr="Office Notebook">
                <a:extLst>
                  <a:ext uri="{FF2B5EF4-FFF2-40B4-BE49-F238E27FC236}">
                    <a16:creationId xmlns:a16="http://schemas.microsoft.com/office/drawing/2014/main" id="{701E8280-E1BC-46EB-9AF0-635058E1E9A7}"/>
                  </a:ext>
                </a:extLst>
              </p:cNvPr>
              <p:cNvPicPr>
                <a:picLocks noGrp="1" noRot="1" noChangeAspect="1" noMove="1" noResize="1" noEditPoints="1" noAdjustHandles="1" noChangeArrowheads="1" noChangeShapeType="1" noCrop="1"/>
              </p:cNvPicPr>
              <p:nvPr/>
            </p:nvPicPr>
            <p:blipFill>
              <a:blip r:embed="rId9"/>
              <a:stretch>
                <a:fillRect/>
              </a:stretch>
            </p:blipFill>
            <p:spPr>
              <a:xfrm>
                <a:off x="107099" y="2018245"/>
                <a:ext cx="864501" cy="1134655"/>
              </a:xfrm>
              <a:prstGeom prst="rect">
                <a:avLst/>
              </a:prstGeom>
              <a:noFill/>
            </p:spPr>
          </p:pic>
        </mc:Fallback>
      </mc:AlternateContent>
      <mc:AlternateContent xmlns:mc="http://schemas.openxmlformats.org/markup-compatibility/2006">
        <mc:Choice xmlns:am3d="http://schemas.microsoft.com/office/drawing/2017/model3d" xmlns="" Requires="am3d">
          <p:graphicFrame>
            <p:nvGraphicFramePr>
              <p:cNvPr id="8" name="3D Model 7" descr="IPhone X">
                <a:extLst>
                  <a:ext uri="{FF2B5EF4-FFF2-40B4-BE49-F238E27FC236}">
                    <a16:creationId xmlns:a16="http://schemas.microsoft.com/office/drawing/2014/main" id="{9CDD4A24-8924-49F9-A314-AB33B322E22A}"/>
                  </a:ext>
                </a:extLst>
              </p:cNvPr>
              <p:cNvGraphicFramePr>
                <a:graphicFrameLocks noChangeAspect="1"/>
              </p:cNvGraphicFramePr>
              <p:nvPr/>
            </p:nvGraphicFramePr>
            <p:xfrm>
              <a:off x="1432056" y="1196752"/>
              <a:ext cx="512770" cy="999584"/>
            </p:xfrm>
            <a:graphic>
              <a:graphicData uri="http://schemas.microsoft.com/office/drawing/2017/model3d">
                <am3d:model3d r:embed="rId10">
                  <am3d:spPr>
                    <a:xfrm>
                      <a:off x="0" y="0"/>
                      <a:ext cx="512770" cy="999584"/>
                    </a:xfrm>
                    <a:prstGeom prst="rect">
                      <a:avLst/>
                    </a:prstGeom>
                  </am3d:spPr>
                  <am3d:camera>
                    <am3d:pos x="0" y="0" z="52934433"/>
                    <am3d:up dx="0" dy="36000000" dz="0"/>
                    <am3d:lookAt x="0" y="0" z="0"/>
                    <am3d:perspective fov="2700000"/>
                  </am3d:camera>
                  <am3d:trans>
                    <am3d:meterPerModelUnit n="1603884" d="1000000"/>
                    <am3d:preTrans dx="3204258" dy="-620307" dz="-10761151"/>
                    <am3d:scale>
                      <am3d:sx n="1000000" d="1000000"/>
                      <am3d:sy n="1000000" d="1000000"/>
                      <am3d:sz n="1000000" d="1000000"/>
                    </am3d:scale>
                    <am3d:rot ax="-687414" ay="1"/>
                    <am3d:postTrans dx="0" dy="0" dz="0"/>
                  </am3d:trans>
                  <am3d:attrSrcUrl r:id="rId11"/>
                  <am3d:raster rName="Office3DRenderer" rVer="16.0.8326">
                    <am3d:blip r:embed="rId12"/>
                  </am3d:raster>
                  <am3d:objViewport viewportSz="1137908"/>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8" name="3D Model 7" descr="IPhone X">
                <a:extLst>
                  <a:ext uri="{FF2B5EF4-FFF2-40B4-BE49-F238E27FC236}">
                    <a16:creationId xmlns:a16="http://schemas.microsoft.com/office/drawing/2014/main" id="{9CDD4A24-8924-49F9-A314-AB33B322E22A}"/>
                  </a:ext>
                </a:extLst>
              </p:cNvPr>
              <p:cNvPicPr>
                <a:picLocks noGrp="1" noRot="1" noChangeAspect="1" noMove="1" noResize="1" noEditPoints="1" noAdjustHandles="1" noChangeArrowheads="1" noChangeShapeType="1" noCrop="1"/>
              </p:cNvPicPr>
              <p:nvPr/>
            </p:nvPicPr>
            <p:blipFill>
              <a:blip r:embed="rId13"/>
              <a:stretch>
                <a:fillRect/>
              </a:stretch>
            </p:blipFill>
            <p:spPr>
              <a:xfrm>
                <a:off x="1432056" y="1196752"/>
                <a:ext cx="512770" cy="999584"/>
              </a:xfrm>
              <a:prstGeom prst="rect">
                <a:avLst/>
              </a:prstGeom>
            </p:spPr>
          </p:pic>
        </mc:Fallback>
      </mc:AlternateContent>
      <p:sp>
        <p:nvSpPr>
          <p:cNvPr id="9" name="Title 1">
            <a:extLst>
              <a:ext uri="{FF2B5EF4-FFF2-40B4-BE49-F238E27FC236}">
                <a16:creationId xmlns:a16="http://schemas.microsoft.com/office/drawing/2014/main" id="{B8F4B80F-6C9F-4669-B9AB-87D19164717C}"/>
              </a:ext>
            </a:extLst>
          </p:cNvPr>
          <p:cNvSpPr txBox="1">
            <a:spLocks/>
          </p:cNvSpPr>
          <p:nvPr/>
        </p:nvSpPr>
        <p:spPr bwMode="auto">
          <a:xfrm>
            <a:off x="2113424" y="1184195"/>
            <a:ext cx="6939450" cy="53285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pPr marL="0" indent="0">
              <a:spcAft>
                <a:spcPts val="600"/>
              </a:spcAft>
            </a:pPr>
            <a:r>
              <a:rPr lang="en-GB" sz="2400" b="0" kern="0" dirty="0">
                <a:latin typeface="Calibri" panose="020F0502020204030204" pitchFamily="34" charset="0"/>
                <a:cs typeface="Calibri" panose="020F0502020204030204" pitchFamily="34" charset="0"/>
              </a:rPr>
              <a:t>Some </a:t>
            </a:r>
            <a:r>
              <a:rPr lang="en-GB" sz="2400" kern="0" dirty="0">
                <a:latin typeface="Calibri" panose="020F0502020204030204" pitchFamily="34" charset="0"/>
                <a:cs typeface="Calibri" panose="020F0502020204030204" pitchFamily="34" charset="0"/>
              </a:rPr>
              <a:t>common issues, different solutions</a:t>
            </a:r>
          </a:p>
          <a:p>
            <a:pPr marL="342900" indent="-342900">
              <a:spcAft>
                <a:spcPts val="600"/>
              </a:spcAft>
              <a:buFont typeface="Arial" panose="020B0604020202020204" pitchFamily="34" charset="0"/>
              <a:buChar char="•"/>
            </a:pPr>
            <a:r>
              <a:rPr lang="en-US" sz="2400" b="0" kern="0" dirty="0">
                <a:latin typeface="Calibri" panose="020F0502020204030204" pitchFamily="34" charset="0"/>
                <a:cs typeface="Calibri" panose="020F0502020204030204" pitchFamily="34" charset="0"/>
              </a:rPr>
              <a:t>Data anonymization is imperative, irrespective of the support used</a:t>
            </a:r>
          </a:p>
          <a:p>
            <a:pPr marL="342900" indent="-342900">
              <a:spcAft>
                <a:spcPts val="600"/>
              </a:spcAft>
              <a:buFont typeface="Arial" panose="020B0604020202020204" pitchFamily="34" charset="0"/>
              <a:buChar char="•"/>
            </a:pPr>
            <a:r>
              <a:rPr lang="en-US" sz="2400" b="0" kern="0" dirty="0">
                <a:latin typeface="Calibri" panose="020F0502020204030204" pitchFamily="34" charset="0"/>
                <a:cs typeface="Calibri" panose="020F0502020204030204" pitchFamily="34" charset="0"/>
              </a:rPr>
              <a:t>Data to be destroyed in case of hostility: easy with handhelds, more difficult with bunches of paper</a:t>
            </a:r>
          </a:p>
          <a:p>
            <a:pPr marL="342900" indent="-342900">
              <a:spcAft>
                <a:spcPts val="600"/>
              </a:spcAft>
              <a:buFont typeface="Arial" panose="020B0604020202020204" pitchFamily="34" charset="0"/>
              <a:buChar char="•"/>
            </a:pPr>
            <a:r>
              <a:rPr lang="en-US" sz="2400" b="0" kern="0" dirty="0">
                <a:latin typeface="Calibri" panose="020F0502020204030204" pitchFamily="34" charset="0"/>
                <a:cs typeface="Calibri" panose="020F0502020204030204" pitchFamily="34" charset="0"/>
              </a:rPr>
              <a:t>Verification of the work of enumerators: easy with geo-tracking in secure environments, need for random phone calls or a ghost coordinator in insecure environments    </a:t>
            </a:r>
          </a:p>
          <a:p>
            <a:pPr marL="0" indent="0">
              <a:spcAft>
                <a:spcPts val="0"/>
              </a:spcAft>
            </a:pPr>
            <a:endParaRPr lang="en-US" sz="2400" b="0" kern="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75081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left)">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wipe(left)">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wipe(left)">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wipe(left)">
                                      <p:cBhvr>
                                        <p:cTn id="22"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C2D71-8BA4-4A4C-9B0B-EF4B2A007A88}"/>
              </a:ext>
            </a:extLst>
          </p:cNvPr>
          <p:cNvSpPr>
            <a:spLocks noGrp="1"/>
          </p:cNvSpPr>
          <p:nvPr>
            <p:ph type="sldNum" sz="quarter" idx="12"/>
          </p:nvPr>
        </p:nvSpPr>
        <p:spPr/>
        <p:txBody>
          <a:bodyPr/>
          <a:lstStyle/>
          <a:p>
            <a:pPr>
              <a:defRPr/>
            </a:pPr>
            <a:fld id="{8049D72B-E95B-4D1A-A70D-67CEE62E0D20}" type="slidenum">
              <a:rPr lang="en-GB" smtClean="0"/>
              <a:pPr>
                <a:defRPr/>
              </a:pPr>
              <a:t>15</a:t>
            </a:fld>
            <a:endParaRPr lang="en-GB"/>
          </a:p>
        </p:txBody>
      </p:sp>
      <p:sp>
        <p:nvSpPr>
          <p:cNvPr id="5" name="Title 1">
            <a:extLst>
              <a:ext uri="{FF2B5EF4-FFF2-40B4-BE49-F238E27FC236}">
                <a16:creationId xmlns:a16="http://schemas.microsoft.com/office/drawing/2014/main" id="{C92DA1D8-227D-4E06-A627-5F4EFE1ACF52}"/>
              </a:ext>
            </a:extLst>
          </p:cNvPr>
          <p:cNvSpPr txBox="1">
            <a:spLocks/>
          </p:cNvSpPr>
          <p:nvPr/>
        </p:nvSpPr>
        <p:spPr bwMode="auto">
          <a:xfrm>
            <a:off x="6156176" y="345212"/>
            <a:ext cx="2987824" cy="589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pPr marL="0" indent="0"/>
            <a:r>
              <a:rPr lang="en-US" sz="2400" kern="0" dirty="0">
                <a:solidFill>
                  <a:schemeClr val="bg1"/>
                </a:solidFill>
                <a:latin typeface="Calibri" panose="020F0502020204030204" pitchFamily="34" charset="0"/>
                <a:cs typeface="Calibri" panose="020F0502020204030204" pitchFamily="34" charset="0"/>
              </a:rPr>
              <a:t>Further opportunities</a:t>
            </a:r>
            <a:endParaRPr lang="en-GB" sz="2400" kern="0" dirty="0">
              <a:solidFill>
                <a:schemeClr val="bg1"/>
              </a:solidFill>
              <a:latin typeface="Calibri" panose="020F0502020204030204" pitchFamily="34" charset="0"/>
              <a:cs typeface="Calibri" panose="020F0502020204030204" pitchFamily="34" charset="0"/>
            </a:endParaRPr>
          </a:p>
        </p:txBody>
      </p:sp>
      <p:sp>
        <p:nvSpPr>
          <p:cNvPr id="6" name="Title 1">
            <a:extLst>
              <a:ext uri="{FF2B5EF4-FFF2-40B4-BE49-F238E27FC236}">
                <a16:creationId xmlns:a16="http://schemas.microsoft.com/office/drawing/2014/main" id="{4CD08BA2-CAD5-4F22-9DFF-FD3FF4A0DC34}"/>
              </a:ext>
            </a:extLst>
          </p:cNvPr>
          <p:cNvSpPr txBox="1">
            <a:spLocks/>
          </p:cNvSpPr>
          <p:nvPr/>
        </p:nvSpPr>
        <p:spPr bwMode="auto">
          <a:xfrm>
            <a:off x="2227333" y="1496420"/>
            <a:ext cx="6939450" cy="5100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pPr marL="0" indent="0">
              <a:spcAft>
                <a:spcPts val="1200"/>
              </a:spcAft>
            </a:pPr>
            <a:r>
              <a:rPr lang="en-GB" sz="2400" kern="0" dirty="0">
                <a:latin typeface="Calibri" panose="020F0502020204030204" pitchFamily="34" charset="0"/>
                <a:cs typeface="Calibri" panose="020F0502020204030204" pitchFamily="34" charset="0"/>
              </a:rPr>
              <a:t>Radio programmes</a:t>
            </a:r>
            <a:r>
              <a:rPr lang="en-GB" sz="2400" b="0" kern="0" dirty="0">
                <a:latin typeface="Calibri" panose="020F0502020204030204" pitchFamily="34" charset="0"/>
                <a:cs typeface="Calibri" panose="020F0502020204030204" pitchFamily="34" charset="0"/>
              </a:rPr>
              <a:t>; to </a:t>
            </a:r>
            <a:r>
              <a:rPr lang="en-US" sz="2400" b="0" kern="0" dirty="0">
                <a:latin typeface="Calibri" panose="020F0502020204030204" pitchFamily="34" charset="0"/>
                <a:cs typeface="Calibri" panose="020F0502020204030204" pitchFamily="34" charset="0"/>
              </a:rPr>
              <a:t>inform local beneficiaries of a survey, providing them with contacts for complaining with the work of surveyors etc.</a:t>
            </a:r>
          </a:p>
          <a:p>
            <a:pPr marL="0" indent="0">
              <a:spcAft>
                <a:spcPts val="1200"/>
              </a:spcAft>
            </a:pPr>
            <a:r>
              <a:rPr lang="en-US" sz="2400" kern="0" dirty="0">
                <a:latin typeface="Calibri" panose="020F0502020204030204" pitchFamily="34" charset="0"/>
                <a:cs typeface="Calibri" panose="020F0502020204030204" pitchFamily="34" charset="0"/>
              </a:rPr>
              <a:t>Monitoring of social platforms</a:t>
            </a:r>
            <a:r>
              <a:rPr lang="en-US" sz="2400" b="0" kern="0" dirty="0">
                <a:latin typeface="Calibri" panose="020F0502020204030204" pitchFamily="34" charset="0"/>
                <a:cs typeface="Calibri" panose="020F0502020204030204" pitchFamily="34" charset="0"/>
              </a:rPr>
              <a:t>; additional method to inform about a survey, gathering and analyzing reaction to an event etc.</a:t>
            </a:r>
          </a:p>
          <a:p>
            <a:pPr marL="0" indent="0">
              <a:spcAft>
                <a:spcPts val="1200"/>
              </a:spcAft>
            </a:pPr>
            <a:r>
              <a:rPr lang="en-US" sz="2400" kern="0" dirty="0">
                <a:latin typeface="Calibri" panose="020F0502020204030204" pitchFamily="34" charset="0"/>
                <a:cs typeface="Calibri" panose="020F0502020204030204" pitchFamily="34" charset="0"/>
              </a:rPr>
              <a:t>Additional, non-tech opportunities</a:t>
            </a:r>
            <a:r>
              <a:rPr lang="en-US" sz="2400" b="0" kern="0" dirty="0">
                <a:latin typeface="Calibri" panose="020F0502020204030204" pitchFamily="34" charset="0"/>
                <a:cs typeface="Calibri" panose="020F0502020204030204" pitchFamily="34" charset="0"/>
              </a:rPr>
              <a:t> exist and proved very effective in some contexts </a:t>
            </a:r>
            <a:r>
              <a:rPr lang="en-US" sz="2000" b="0" i="1" kern="0" dirty="0">
                <a:latin typeface="Calibri" panose="020F0502020204030204" pitchFamily="34" charset="0"/>
                <a:cs typeface="Calibri" panose="020F0502020204030204" pitchFamily="34" charset="0"/>
              </a:rPr>
              <a:t>(child drawings…) </a:t>
            </a:r>
            <a:endParaRPr lang="en-US" sz="2400" b="0" i="1" kern="0" dirty="0">
              <a:latin typeface="Calibri" panose="020F0502020204030204" pitchFamily="34" charset="0"/>
              <a:cs typeface="Calibri" panose="020F0502020204030204" pitchFamily="34" charset="0"/>
            </a:endParaRPr>
          </a:p>
          <a:p>
            <a:pPr marL="0" indent="0">
              <a:spcAft>
                <a:spcPts val="1200"/>
              </a:spcAft>
            </a:pPr>
            <a:endParaRPr lang="en-US" sz="2400" b="0" i="1" kern="0" dirty="0">
              <a:latin typeface="Calibri" panose="020F0502020204030204" pitchFamily="34" charset="0"/>
              <a:cs typeface="Calibri" panose="020F0502020204030204" pitchFamily="34" charset="0"/>
            </a:endParaRPr>
          </a:p>
          <a:p>
            <a:pPr marL="0" indent="0" algn="ctr">
              <a:spcAft>
                <a:spcPts val="1200"/>
              </a:spcAft>
            </a:pPr>
            <a:r>
              <a:rPr lang="en-US" sz="2400" b="0" i="1" kern="0" dirty="0">
                <a:solidFill>
                  <a:srgbClr val="C00000"/>
                </a:solidFill>
                <a:latin typeface="Calibri" panose="020F0502020204030204" pitchFamily="34" charset="0"/>
                <a:cs typeface="Calibri" panose="020F0502020204030204" pitchFamily="34" charset="0"/>
              </a:rPr>
              <a:t>Situation in constant evolution</a:t>
            </a:r>
          </a:p>
        </p:txBody>
      </p:sp>
      <mc:AlternateContent xmlns:mc="http://schemas.openxmlformats.org/markup-compatibility/2006">
        <mc:Choice xmlns:am3d="http://schemas.microsoft.com/office/drawing/2017/model3d" xmlns="" Requires="am3d">
          <p:graphicFrame>
            <p:nvGraphicFramePr>
              <p:cNvPr id="7" name="3D Model 6" descr="radio">
                <a:extLst>
                  <a:ext uri="{FF2B5EF4-FFF2-40B4-BE49-F238E27FC236}">
                    <a16:creationId xmlns:a16="http://schemas.microsoft.com/office/drawing/2014/main" id="{63214884-DA1A-443B-B80F-F0662EAC12B2}"/>
                  </a:ext>
                </a:extLst>
              </p:cNvPr>
              <p:cNvGraphicFramePr>
                <a:graphicFrameLocks noChangeAspect="1"/>
              </p:cNvGraphicFramePr>
              <p:nvPr>
                <p:extLst>
                  <p:ext uri="{D42A27DB-BD31-4B8C-83A1-F6EECF244321}">
                    <p14:modId xmlns:p14="http://schemas.microsoft.com/office/powerpoint/2010/main" val="1303788907"/>
                  </p:ext>
                </p:extLst>
              </p:nvPr>
            </p:nvGraphicFramePr>
            <p:xfrm>
              <a:off x="411697" y="1511185"/>
              <a:ext cx="1305970" cy="767313"/>
            </p:xfrm>
            <a:graphic>
              <a:graphicData uri="http://schemas.microsoft.com/office/drawing/2017/model3d">
                <am3d:model3d r:embed="rId2">
                  <am3d:spPr>
                    <a:xfrm>
                      <a:off x="0" y="0"/>
                      <a:ext cx="1305970" cy="767313"/>
                    </a:xfrm>
                    <a:prstGeom prst="rect">
                      <a:avLst/>
                    </a:prstGeom>
                  </am3d:spPr>
                  <am3d:camera>
                    <am3d:pos x="0" y="0" z="60776422"/>
                    <am3d:up dx="0" dy="36000000" dz="0"/>
                    <am3d:lookAt x="0" y="0" z="0"/>
                    <am3d:perspective fov="2700000"/>
                  </am3d:camera>
                  <am3d:trans>
                    <am3d:meterPerModelUnit n="1994220" d="1000000"/>
                    <am3d:preTrans dx="-5177274" dy="-11854791" dz="20017128"/>
                    <am3d:scale>
                      <am3d:sx n="1000000" d="1000000"/>
                      <am3d:sy n="1000000" d="1000000"/>
                      <am3d:sz n="1000000" d="1000000"/>
                    </am3d:scale>
                    <am3d:rot/>
                    <am3d:postTrans dx="0" dy="0" dz="0"/>
                  </am3d:trans>
                  <am3d:attrSrcUrl r:id="rId3"/>
                  <am3d:raster rName="Office3DRenderer" rVer="16.0.8326">
                    <am3d:blip r:embed="rId4"/>
                  </am3d:raster>
                  <am3d:objViewport viewportSz="1526872"/>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7" name="3D Model 6" descr="radio">
                <a:extLst>
                  <a:ext uri="{FF2B5EF4-FFF2-40B4-BE49-F238E27FC236}">
                    <a16:creationId xmlns:a16="http://schemas.microsoft.com/office/drawing/2014/main" id="{63214884-DA1A-443B-B80F-F0662EAC12B2}"/>
                  </a:ext>
                </a:extLst>
              </p:cNvPr>
              <p:cNvPicPr>
                <a:picLocks noGrp="1" noRot="1" noChangeAspect="1" noMove="1" noResize="1" noEditPoints="1" noAdjustHandles="1" noChangeArrowheads="1" noChangeShapeType="1" noCrop="1"/>
              </p:cNvPicPr>
              <p:nvPr/>
            </p:nvPicPr>
            <p:blipFill>
              <a:blip r:embed="rId5"/>
              <a:stretch>
                <a:fillRect/>
              </a:stretch>
            </p:blipFill>
            <p:spPr>
              <a:xfrm>
                <a:off x="411697" y="1511185"/>
                <a:ext cx="1305970" cy="767313"/>
              </a:xfrm>
              <a:prstGeom prst="rect">
                <a:avLst/>
              </a:prstGeom>
            </p:spPr>
          </p:pic>
        </mc:Fallback>
      </mc:AlternateContent>
      <mc:AlternateContent xmlns:mc="http://schemas.openxmlformats.org/markup-compatibility/2006">
        <mc:Choice xmlns:am3d="http://schemas.microsoft.com/office/drawing/2017/model3d" xmlns="" Requires="am3d">
          <p:graphicFrame>
            <p:nvGraphicFramePr>
              <p:cNvPr id="9" name="3D Model 8" descr="child's drawing">
                <a:extLst>
                  <a:ext uri="{FF2B5EF4-FFF2-40B4-BE49-F238E27FC236}">
                    <a16:creationId xmlns:a16="http://schemas.microsoft.com/office/drawing/2014/main" id="{757A19AD-015E-41FA-81BF-CFB2B0D29957}"/>
                  </a:ext>
                </a:extLst>
              </p:cNvPr>
              <p:cNvGraphicFramePr>
                <a:graphicFrameLocks noChangeAspect="1"/>
              </p:cNvGraphicFramePr>
              <p:nvPr>
                <p:extLst>
                  <p:ext uri="{D42A27DB-BD31-4B8C-83A1-F6EECF244321}">
                    <p14:modId xmlns:p14="http://schemas.microsoft.com/office/powerpoint/2010/main" val="2227313337"/>
                  </p:ext>
                </p:extLst>
              </p:nvPr>
            </p:nvGraphicFramePr>
            <p:xfrm>
              <a:off x="215052" y="4221088"/>
              <a:ext cx="1757448" cy="999851"/>
            </p:xfrm>
            <a:graphic>
              <a:graphicData uri="http://schemas.microsoft.com/office/drawing/2017/model3d">
                <am3d:model3d r:embed="rId6">
                  <am3d:spPr>
                    <a:xfrm>
                      <a:off x="0" y="0"/>
                      <a:ext cx="1757448" cy="999851"/>
                    </a:xfrm>
                    <a:prstGeom prst="rect">
                      <a:avLst/>
                    </a:prstGeom>
                  </am3d:spPr>
                  <am3d:camera>
                    <am3d:pos x="0" y="0" z="54115682"/>
                    <am3d:up dx="0" dy="36000000" dz="0"/>
                    <am3d:lookAt x="0" y="0" z="0"/>
                    <am3d:perspective fov="2700000"/>
                  </am3d:camera>
                  <am3d:trans>
                    <am3d:meterPerModelUnit n="1253132" d="1000000"/>
                    <am3d:preTrans dx="0" dy="0" dz="0"/>
                    <am3d:scale>
                      <am3d:sx n="1000000" d="1000000"/>
                      <am3d:sy n="1000000" d="1000000"/>
                      <am3d:sz n="1000000" d="1000000"/>
                    </am3d:scale>
                    <am3d:rot/>
                    <am3d:postTrans dx="0" dy="0" dz="0"/>
                  </am3d:trans>
                  <am3d:attrSrcUrl r:id="rId7"/>
                  <am3d:raster rName="Office3DRenderer" rVer="16.0.8326">
                    <am3d:blip r:embed="rId8"/>
                  </am3d:raster>
                  <am3d:objViewport viewportSz="2188555"/>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9" name="3D Model 8" descr="child's drawing">
                <a:extLst>
                  <a:ext uri="{FF2B5EF4-FFF2-40B4-BE49-F238E27FC236}">
                    <a16:creationId xmlns:a16="http://schemas.microsoft.com/office/drawing/2014/main" id="{757A19AD-015E-41FA-81BF-CFB2B0D29957}"/>
                  </a:ext>
                </a:extLst>
              </p:cNvPr>
              <p:cNvPicPr>
                <a:picLocks noGrp="1" noRot="1" noChangeAspect="1" noMove="1" noResize="1" noEditPoints="1" noAdjustHandles="1" noChangeArrowheads="1" noChangeShapeType="1" noCrop="1"/>
              </p:cNvPicPr>
              <p:nvPr/>
            </p:nvPicPr>
            <p:blipFill>
              <a:blip r:embed="rId9"/>
              <a:stretch>
                <a:fillRect/>
              </a:stretch>
            </p:blipFill>
            <p:spPr>
              <a:xfrm>
                <a:off x="215052" y="4221088"/>
                <a:ext cx="1757448" cy="999851"/>
              </a:xfrm>
              <a:prstGeom prst="rect">
                <a:avLst/>
              </a:prstGeom>
            </p:spPr>
          </p:pic>
        </mc:Fallback>
      </mc:AlternateContent>
      <mc:AlternateContent xmlns:mc="http://schemas.openxmlformats.org/markup-compatibility/2006">
        <mc:Choice xmlns:am3d="http://schemas.microsoft.com/office/drawing/2017/model3d" xmlns="" Requires="am3d">
          <p:graphicFrame>
            <p:nvGraphicFramePr>
              <p:cNvPr id="10" name="3D Model 9" descr="Laptop Computer">
                <a:extLst>
                  <a:ext uri="{FF2B5EF4-FFF2-40B4-BE49-F238E27FC236}">
                    <a16:creationId xmlns:a16="http://schemas.microsoft.com/office/drawing/2014/main" id="{6D1CD9DE-BEF5-43F9-A2F6-6C2855566392}"/>
                  </a:ext>
                </a:extLst>
              </p:cNvPr>
              <p:cNvGraphicFramePr>
                <a:graphicFrameLocks noChangeAspect="1"/>
              </p:cNvGraphicFramePr>
              <p:nvPr>
                <p:extLst>
                  <p:ext uri="{D42A27DB-BD31-4B8C-83A1-F6EECF244321}">
                    <p14:modId xmlns:p14="http://schemas.microsoft.com/office/powerpoint/2010/main" val="4159660123"/>
                  </p:ext>
                </p:extLst>
              </p:nvPr>
            </p:nvGraphicFramePr>
            <p:xfrm>
              <a:off x="553438" y="2780928"/>
              <a:ext cx="1389968" cy="1029458"/>
            </p:xfrm>
            <a:graphic>
              <a:graphicData uri="http://schemas.microsoft.com/office/drawing/2017/model3d">
                <am3d:model3d r:embed="rId10">
                  <am3d:spPr>
                    <a:xfrm>
                      <a:off x="0" y="0"/>
                      <a:ext cx="1389968" cy="1029458"/>
                    </a:xfrm>
                    <a:prstGeom prst="rect">
                      <a:avLst/>
                    </a:prstGeom>
                  </am3d:spPr>
                  <am3d:camera>
                    <am3d:pos x="0" y="0" z="71453996"/>
                    <am3d:up dx="0" dy="36000000" dz="0"/>
                    <am3d:lookAt x="0" y="0" z="0"/>
                    <am3d:perspective fov="2700000"/>
                  </am3d:camera>
                  <am3d:trans>
                    <am3d:meterPerModelUnit n="1637631" d="1000000"/>
                    <am3d:preTrans dx="-32" dy="14" dz="-111677072"/>
                    <am3d:scale>
                      <am3d:sx n="1000000" d="1000000"/>
                      <am3d:sy n="1000000" d="1000000"/>
                      <am3d:sz n="1000000" d="1000000"/>
                    </am3d:scale>
                    <am3d:rot/>
                    <am3d:postTrans dx="0" dy="0" dz="0"/>
                  </am3d:trans>
                  <am3d:attrSrcUrl r:id="rId11"/>
                  <am3d:raster rName="Office3DRenderer" rVer="16.0.8326">
                    <am3d:blip r:embed="rId12"/>
                  </am3d:raster>
                  <am3d:objViewport viewportSz="2184823"/>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0" name="3D Model 9" descr="Laptop Computer">
                <a:extLst>
                  <a:ext uri="{FF2B5EF4-FFF2-40B4-BE49-F238E27FC236}">
                    <a16:creationId xmlns:a16="http://schemas.microsoft.com/office/drawing/2014/main" id="{6D1CD9DE-BEF5-43F9-A2F6-6C2855566392}"/>
                  </a:ext>
                </a:extLst>
              </p:cNvPr>
              <p:cNvPicPr>
                <a:picLocks noGrp="1" noRot="1" noChangeAspect="1" noMove="1" noResize="1" noEditPoints="1" noAdjustHandles="1" noChangeArrowheads="1" noChangeShapeType="1" noCrop="1"/>
              </p:cNvPicPr>
              <p:nvPr/>
            </p:nvPicPr>
            <p:blipFill>
              <a:blip r:embed="rId13"/>
              <a:stretch>
                <a:fillRect/>
              </a:stretch>
            </p:blipFill>
            <p:spPr>
              <a:xfrm>
                <a:off x="553438" y="2780928"/>
                <a:ext cx="1389968" cy="1029458"/>
              </a:xfrm>
              <a:prstGeom prst="rect">
                <a:avLst/>
              </a:prstGeom>
            </p:spPr>
          </p:pic>
        </mc:Fallback>
      </mc:AlternateContent>
    </p:spTree>
    <p:extLst>
      <p:ext uri="{BB962C8B-B14F-4D97-AF65-F5344CB8AC3E}">
        <p14:creationId xmlns:p14="http://schemas.microsoft.com/office/powerpoint/2010/main" val="4021188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500"/>
                            </p:stCondLst>
                            <p:childTnLst>
                              <p:par>
                                <p:cTn id="9" presetID="60" presetClass="entr" presetSubtype="12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additive="sum">
                                        <p:cTn id="12" dur="1000" fill="hold"/>
                                        <p:tgtEl>
                                          <p:spTgt spid="7"/>
                                        </p:tgtEl>
                                        <p:attrNameLst>
                                          <p:attrName>3d.view.rotation.y</p:attrName>
                                        </p:attrNameLst>
                                      </p:cBhvr>
                                      <p:tavLst>
                                        <p:tav tm="0">
                                          <p:val>
                                            <p:fltVal val="-20"/>
                                          </p:val>
                                        </p:tav>
                                        <p:tav tm="3330">
                                          <p:val>
                                            <p:fltVal val="-19.9349"/>
                                          </p:val>
                                        </p:tav>
                                        <p:tav tm="6660">
                                          <p:val>
                                            <p:fltVal val="-19.7456"/>
                                          </p:val>
                                        </p:tav>
                                        <p:tav tm="9990">
                                          <p:val>
                                            <p:fltVal val="-19.441"/>
                                          </p:val>
                                        </p:tav>
                                        <p:tav tm="13320">
                                          <p:val>
                                            <p:fltVal val="-19.0299"/>
                                          </p:val>
                                        </p:tav>
                                        <p:tav tm="16650">
                                          <p:val>
                                            <p:fltVal val="-18.5212"/>
                                          </p:val>
                                        </p:tav>
                                        <p:tav tm="19970">
                                          <p:val>
                                            <p:fltVal val="-17.9257"/>
                                          </p:val>
                                        </p:tav>
                                        <p:tav tm="23290">
                                          <p:val>
                                            <p:fltVal val="-17.2507"/>
                                          </p:val>
                                        </p:tav>
                                        <p:tav tm="26620">
                                          <p:val>
                                            <p:fltVal val="-16.5027"/>
                                          </p:val>
                                        </p:tav>
                                        <p:tav tm="29950">
                                          <p:val>
                                            <p:fltVal val="-15.6925"/>
                                          </p:val>
                                        </p:tav>
                                        <p:tav tm="33280">
                                          <p:val>
                                            <p:fltVal val="-14.829"/>
                                          </p:val>
                                        </p:tav>
                                        <p:tav tm="36610">
                                          <p:val>
                                            <p:fltVal val="-13.9209"/>
                                          </p:val>
                                        </p:tav>
                                        <p:tav tm="39940">
                                          <p:val>
                                            <p:fltVal val="-12.9772"/>
                                          </p:val>
                                        </p:tav>
                                        <p:tav tm="43270">
                                          <p:val>
                                            <p:fltVal val="-12.0068"/>
                                          </p:val>
                                        </p:tav>
                                        <p:tav tm="46600">
                                          <p:val>
                                            <p:fltVal val="-11.0184"/>
                                          </p:val>
                                        </p:tav>
                                        <p:tav tm="49930">
                                          <p:val>
                                            <p:fltVal val="-10.0209"/>
                                          </p:val>
                                        </p:tav>
                                        <p:tav tm="53250">
                                          <p:val>
                                            <p:fltVal val="-9.0263"/>
                                          </p:val>
                                        </p:tav>
                                        <p:tav tm="56580">
                                          <p:val>
                                            <p:fltVal val="-8.0373"/>
                                          </p:val>
                                        </p:tav>
                                        <p:tav tm="59900">
                                          <p:val>
                                            <p:fltVal val="-7.0688"/>
                                          </p:val>
                                        </p:tav>
                                        <p:tav tm="63220">
                                          <p:val>
                                            <p:fltVal val="-6.1264"/>
                                          </p:val>
                                        </p:tav>
                                        <p:tav tm="66540">
                                          <p:val>
                                            <p:fltVal val="-5.2189"/>
                                          </p:val>
                                        </p:tav>
                                        <p:tav tm="69870">
                                          <p:val>
                                            <p:fltVal val="-4.3528"/>
                                          </p:val>
                                        </p:tav>
                                        <p:tav tm="73190">
                                          <p:val>
                                            <p:fltVal val="-3.5418"/>
                                          </p:val>
                                        </p:tav>
                                        <p:tav tm="76510">
                                          <p:val>
                                            <p:fltVal val="-2.7922"/>
                                          </p:val>
                                        </p:tav>
                                        <p:tav tm="79830">
                                          <p:val>
                                            <p:fltVal val="-2.1127"/>
                                          </p:val>
                                        </p:tav>
                                        <p:tav tm="83160">
                                          <p:val>
                                            <p:fltVal val="-1.5104"/>
                                          </p:val>
                                        </p:tav>
                                        <p:tav tm="86480">
                                          <p:val>
                                            <p:fltVal val="-0.9978"/>
                                          </p:val>
                                        </p:tav>
                                        <p:tav tm="89800">
                                          <p:val>
                                            <p:fltVal val="-0.5817"/>
                                          </p:val>
                                        </p:tav>
                                        <p:tav tm="93120">
                                          <p:val>
                                            <p:fltVal val="-0.2709"/>
                                          </p:val>
                                        </p:tav>
                                        <p:tav tm="96450">
                                          <p:val>
                                            <p:fltVal val="-0.0738"/>
                                          </p:val>
                                        </p:tav>
                                        <p:tav tm="100000">
                                          <p:val>
                                            <p:fltVal val="0"/>
                                          </p:val>
                                        </p:tav>
                                      </p:tavLst>
                                    </p:anim>
                                    <p:anim calcmode="lin" valueType="num">
                                      <p:cBhvr additive="mult">
                                        <p:cTn id="13" dur="1000" fill="hold"/>
                                        <p:tgtEl>
                                          <p:spTgt spid="7"/>
                                        </p:tgtEl>
                                        <p:attrNameLst>
                                          <p:attrName>3d.object.scale.x</p:attrName>
                                        </p:attrNameLst>
                                      </p:cBhvr>
                                      <p:tavLst>
                                        <p:tav tm="0">
                                          <p:val>
                                            <p:fltVal val="0.8"/>
                                          </p:val>
                                        </p:tav>
                                        <p:tav tm="3330">
                                          <p:val>
                                            <p:fltVal val="0.8104"/>
                                          </p:val>
                                        </p:tav>
                                        <p:tav tm="6660">
                                          <p:val>
                                            <p:fltVal val="0.8208"/>
                                          </p:val>
                                        </p:tav>
                                        <p:tav tm="9990">
                                          <p:val>
                                            <p:fltVal val="0.8312"/>
                                          </p:val>
                                        </p:tav>
                                        <p:tav tm="13320">
                                          <p:val>
                                            <p:fltVal val="0.8415"/>
                                          </p:val>
                                        </p:tav>
                                        <p:tav tm="16650">
                                          <p:val>
                                            <p:fltVal val="0.8517"/>
                                          </p:val>
                                        </p:tav>
                                        <p:tav tm="19970">
                                          <p:val>
                                            <p:fltVal val="0.8617"/>
                                          </p:val>
                                        </p:tav>
                                        <p:tav tm="23290">
                                          <p:val>
                                            <p:fltVal val="0.8715"/>
                                          </p:val>
                                        </p:tav>
                                        <p:tav tm="26620">
                                          <p:val>
                                            <p:fltVal val="0.8812"/>
                                          </p:val>
                                        </p:tav>
                                        <p:tav tm="29950">
                                          <p:val>
                                            <p:fltVal val="0.8906"/>
                                          </p:val>
                                        </p:tav>
                                        <p:tav tm="33280">
                                          <p:val>
                                            <p:fltVal val="0.8998"/>
                                          </p:val>
                                        </p:tav>
                                        <p:tav tm="36610">
                                          <p:val>
                                            <p:fltVal val="0.9087"/>
                                          </p:val>
                                        </p:tav>
                                        <p:tav tm="39940">
                                          <p:val>
                                            <p:fltVal val="0.9174"/>
                                          </p:val>
                                        </p:tav>
                                        <p:tav tm="43270">
                                          <p:val>
                                            <p:fltVal val="0.9257"/>
                                          </p:val>
                                        </p:tav>
                                        <p:tav tm="46600">
                                          <p:val>
                                            <p:fltVal val="0.9336"/>
                                          </p:val>
                                        </p:tav>
                                        <p:tav tm="49930">
                                          <p:val>
                                            <p:fltVal val="0.9412"/>
                                          </p:val>
                                        </p:tav>
                                        <p:tav tm="53250">
                                          <p:val>
                                            <p:fltVal val="0.9484"/>
                                          </p:val>
                                        </p:tav>
                                        <p:tav tm="56580">
                                          <p:val>
                                            <p:fltVal val="0.9552"/>
                                          </p:val>
                                        </p:tav>
                                        <p:tav tm="59900">
                                          <p:val>
                                            <p:fltVal val="0.9616"/>
                                          </p:val>
                                        </p:tav>
                                        <p:tav tm="63220">
                                          <p:val>
                                            <p:fltVal val="0.9675"/>
                                          </p:val>
                                        </p:tav>
                                        <p:tav tm="66540">
                                          <p:val>
                                            <p:fltVal val="0.973"/>
                                          </p:val>
                                        </p:tav>
                                        <p:tav tm="69870">
                                          <p:val>
                                            <p:fltVal val="0.978"/>
                                          </p:val>
                                        </p:tav>
                                        <p:tav tm="73190">
                                          <p:val>
                                            <p:fltVal val="0.9825"/>
                                          </p:val>
                                        </p:tav>
                                        <p:tav tm="76510">
                                          <p:val>
                                            <p:fltVal val="0.9865"/>
                                          </p:val>
                                        </p:tav>
                                        <p:tav tm="79830">
                                          <p:val>
                                            <p:fltVal val="0.99"/>
                                          </p:val>
                                        </p:tav>
                                        <p:tav tm="83160">
                                          <p:val>
                                            <p:fltVal val="0.993"/>
                                          </p:val>
                                        </p:tav>
                                        <p:tav tm="86480">
                                          <p:val>
                                            <p:fltVal val="0.9955"/>
                                          </p:val>
                                        </p:tav>
                                        <p:tav tm="89800">
                                          <p:val>
                                            <p:fltVal val="0.9974"/>
                                          </p:val>
                                        </p:tav>
                                        <p:tav tm="93120">
                                          <p:val>
                                            <p:fltVal val="0.9988"/>
                                          </p:val>
                                        </p:tav>
                                        <p:tav tm="96450">
                                          <p:val>
                                            <p:fltVal val="0.9996"/>
                                          </p:val>
                                        </p:tav>
                                        <p:tav tm="100000">
                                          <p:val>
                                            <p:fltVal val="1"/>
                                          </p:val>
                                        </p:tav>
                                      </p:tavLst>
                                    </p:anim>
                                    <p:anim calcmode="lin" valueType="num">
                                      <p:cBhvr additive="mult">
                                        <p:cTn id="14" dur="1000" fill="hold"/>
                                        <p:tgtEl>
                                          <p:spTgt spid="7"/>
                                        </p:tgtEl>
                                        <p:attrNameLst>
                                          <p:attrName>3d.object.scale.y</p:attrName>
                                        </p:attrNameLst>
                                      </p:cBhvr>
                                      <p:tavLst>
                                        <p:tav tm="0">
                                          <p:val>
                                            <p:fltVal val="0.8"/>
                                          </p:val>
                                        </p:tav>
                                        <p:tav tm="3330">
                                          <p:val>
                                            <p:fltVal val="0.8104"/>
                                          </p:val>
                                        </p:tav>
                                        <p:tav tm="6660">
                                          <p:val>
                                            <p:fltVal val="0.8208"/>
                                          </p:val>
                                        </p:tav>
                                        <p:tav tm="9990">
                                          <p:val>
                                            <p:fltVal val="0.8312"/>
                                          </p:val>
                                        </p:tav>
                                        <p:tav tm="13320">
                                          <p:val>
                                            <p:fltVal val="0.8415"/>
                                          </p:val>
                                        </p:tav>
                                        <p:tav tm="16650">
                                          <p:val>
                                            <p:fltVal val="0.8517"/>
                                          </p:val>
                                        </p:tav>
                                        <p:tav tm="19970">
                                          <p:val>
                                            <p:fltVal val="0.8617"/>
                                          </p:val>
                                        </p:tav>
                                        <p:tav tm="23290">
                                          <p:val>
                                            <p:fltVal val="0.8715"/>
                                          </p:val>
                                        </p:tav>
                                        <p:tav tm="26620">
                                          <p:val>
                                            <p:fltVal val="0.8812"/>
                                          </p:val>
                                        </p:tav>
                                        <p:tav tm="29950">
                                          <p:val>
                                            <p:fltVal val="0.8906"/>
                                          </p:val>
                                        </p:tav>
                                        <p:tav tm="33280">
                                          <p:val>
                                            <p:fltVal val="0.8998"/>
                                          </p:val>
                                        </p:tav>
                                        <p:tav tm="36610">
                                          <p:val>
                                            <p:fltVal val="0.9087"/>
                                          </p:val>
                                        </p:tav>
                                        <p:tav tm="39940">
                                          <p:val>
                                            <p:fltVal val="0.9174"/>
                                          </p:val>
                                        </p:tav>
                                        <p:tav tm="43270">
                                          <p:val>
                                            <p:fltVal val="0.9257"/>
                                          </p:val>
                                        </p:tav>
                                        <p:tav tm="46600">
                                          <p:val>
                                            <p:fltVal val="0.9336"/>
                                          </p:val>
                                        </p:tav>
                                        <p:tav tm="49930">
                                          <p:val>
                                            <p:fltVal val="0.9412"/>
                                          </p:val>
                                        </p:tav>
                                        <p:tav tm="53250">
                                          <p:val>
                                            <p:fltVal val="0.9484"/>
                                          </p:val>
                                        </p:tav>
                                        <p:tav tm="56580">
                                          <p:val>
                                            <p:fltVal val="0.9552"/>
                                          </p:val>
                                        </p:tav>
                                        <p:tav tm="59900">
                                          <p:val>
                                            <p:fltVal val="0.9616"/>
                                          </p:val>
                                        </p:tav>
                                        <p:tav tm="63220">
                                          <p:val>
                                            <p:fltVal val="0.9675"/>
                                          </p:val>
                                        </p:tav>
                                        <p:tav tm="66540">
                                          <p:val>
                                            <p:fltVal val="0.973"/>
                                          </p:val>
                                        </p:tav>
                                        <p:tav tm="69870">
                                          <p:val>
                                            <p:fltVal val="0.978"/>
                                          </p:val>
                                        </p:tav>
                                        <p:tav tm="73190">
                                          <p:val>
                                            <p:fltVal val="0.9825"/>
                                          </p:val>
                                        </p:tav>
                                        <p:tav tm="76510">
                                          <p:val>
                                            <p:fltVal val="0.9865"/>
                                          </p:val>
                                        </p:tav>
                                        <p:tav tm="79830">
                                          <p:val>
                                            <p:fltVal val="0.99"/>
                                          </p:val>
                                        </p:tav>
                                        <p:tav tm="83160">
                                          <p:val>
                                            <p:fltVal val="0.993"/>
                                          </p:val>
                                        </p:tav>
                                        <p:tav tm="86480">
                                          <p:val>
                                            <p:fltVal val="0.9955"/>
                                          </p:val>
                                        </p:tav>
                                        <p:tav tm="89800">
                                          <p:val>
                                            <p:fltVal val="0.9974"/>
                                          </p:val>
                                        </p:tav>
                                        <p:tav tm="93120">
                                          <p:val>
                                            <p:fltVal val="0.9988"/>
                                          </p:val>
                                        </p:tav>
                                        <p:tav tm="96450">
                                          <p:val>
                                            <p:fltVal val="0.9996"/>
                                          </p:val>
                                        </p:tav>
                                        <p:tav tm="100000">
                                          <p:val>
                                            <p:fltVal val="1"/>
                                          </p:val>
                                        </p:tav>
                                      </p:tavLst>
                                    </p:anim>
                                    <p:anim calcmode="lin" valueType="num">
                                      <p:cBhvr additive="mult">
                                        <p:cTn id="15" dur="1000" fill="hold"/>
                                        <p:tgtEl>
                                          <p:spTgt spid="7"/>
                                        </p:tgtEl>
                                        <p:attrNameLst>
                                          <p:attrName>3d.object.scale.z</p:attrName>
                                        </p:attrNameLst>
                                      </p:cBhvr>
                                      <p:tavLst>
                                        <p:tav tm="0">
                                          <p:val>
                                            <p:fltVal val="0.8"/>
                                          </p:val>
                                        </p:tav>
                                        <p:tav tm="3330">
                                          <p:val>
                                            <p:fltVal val="0.8104"/>
                                          </p:val>
                                        </p:tav>
                                        <p:tav tm="6660">
                                          <p:val>
                                            <p:fltVal val="0.8208"/>
                                          </p:val>
                                        </p:tav>
                                        <p:tav tm="9990">
                                          <p:val>
                                            <p:fltVal val="0.8312"/>
                                          </p:val>
                                        </p:tav>
                                        <p:tav tm="13320">
                                          <p:val>
                                            <p:fltVal val="0.8415"/>
                                          </p:val>
                                        </p:tav>
                                        <p:tav tm="16650">
                                          <p:val>
                                            <p:fltVal val="0.8517"/>
                                          </p:val>
                                        </p:tav>
                                        <p:tav tm="19970">
                                          <p:val>
                                            <p:fltVal val="0.8617"/>
                                          </p:val>
                                        </p:tav>
                                        <p:tav tm="23290">
                                          <p:val>
                                            <p:fltVal val="0.8715"/>
                                          </p:val>
                                        </p:tav>
                                        <p:tav tm="26620">
                                          <p:val>
                                            <p:fltVal val="0.8812"/>
                                          </p:val>
                                        </p:tav>
                                        <p:tav tm="29950">
                                          <p:val>
                                            <p:fltVal val="0.8906"/>
                                          </p:val>
                                        </p:tav>
                                        <p:tav tm="33280">
                                          <p:val>
                                            <p:fltVal val="0.8998"/>
                                          </p:val>
                                        </p:tav>
                                        <p:tav tm="36610">
                                          <p:val>
                                            <p:fltVal val="0.9087"/>
                                          </p:val>
                                        </p:tav>
                                        <p:tav tm="39940">
                                          <p:val>
                                            <p:fltVal val="0.9174"/>
                                          </p:val>
                                        </p:tav>
                                        <p:tav tm="43270">
                                          <p:val>
                                            <p:fltVal val="0.9257"/>
                                          </p:val>
                                        </p:tav>
                                        <p:tav tm="46600">
                                          <p:val>
                                            <p:fltVal val="0.9336"/>
                                          </p:val>
                                        </p:tav>
                                        <p:tav tm="49930">
                                          <p:val>
                                            <p:fltVal val="0.9412"/>
                                          </p:val>
                                        </p:tav>
                                        <p:tav tm="53250">
                                          <p:val>
                                            <p:fltVal val="0.9484"/>
                                          </p:val>
                                        </p:tav>
                                        <p:tav tm="56580">
                                          <p:val>
                                            <p:fltVal val="0.9552"/>
                                          </p:val>
                                        </p:tav>
                                        <p:tav tm="59900">
                                          <p:val>
                                            <p:fltVal val="0.9616"/>
                                          </p:val>
                                        </p:tav>
                                        <p:tav tm="63220">
                                          <p:val>
                                            <p:fltVal val="0.9675"/>
                                          </p:val>
                                        </p:tav>
                                        <p:tav tm="66540">
                                          <p:val>
                                            <p:fltVal val="0.973"/>
                                          </p:val>
                                        </p:tav>
                                        <p:tav tm="69870">
                                          <p:val>
                                            <p:fltVal val="0.978"/>
                                          </p:val>
                                        </p:tav>
                                        <p:tav tm="73190">
                                          <p:val>
                                            <p:fltVal val="0.9825"/>
                                          </p:val>
                                        </p:tav>
                                        <p:tav tm="76510">
                                          <p:val>
                                            <p:fltVal val="0.9865"/>
                                          </p:val>
                                        </p:tav>
                                        <p:tav tm="79830">
                                          <p:val>
                                            <p:fltVal val="0.99"/>
                                          </p:val>
                                        </p:tav>
                                        <p:tav tm="83160">
                                          <p:val>
                                            <p:fltVal val="0.993"/>
                                          </p:val>
                                        </p:tav>
                                        <p:tav tm="86480">
                                          <p:val>
                                            <p:fltVal val="0.9955"/>
                                          </p:val>
                                        </p:tav>
                                        <p:tav tm="89800">
                                          <p:val>
                                            <p:fltVal val="0.9974"/>
                                          </p:val>
                                        </p:tav>
                                        <p:tav tm="93120">
                                          <p:val>
                                            <p:fltVal val="0.9988"/>
                                          </p:val>
                                        </p:tav>
                                        <p:tav tm="96450">
                                          <p:val>
                                            <p:fltVal val="0.9996"/>
                                          </p:val>
                                        </p:tav>
                                        <p:tav tm="100000">
                                          <p:val>
                                            <p:fltVal val="1"/>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6">
                                            <p:txEl>
                                              <p:pRg st="1" end="1"/>
                                            </p:txEl>
                                          </p:spTgt>
                                        </p:tgtEl>
                                        <p:attrNameLst>
                                          <p:attrName>style.visibility</p:attrName>
                                        </p:attrNameLst>
                                      </p:cBhvr>
                                      <p:to>
                                        <p:strVal val="visible"/>
                                      </p:to>
                                    </p:set>
                                    <p:animEffect transition="in" filter="wipe(left)">
                                      <p:cBhvr>
                                        <p:cTn id="20" dur="500"/>
                                        <p:tgtEl>
                                          <p:spTgt spid="6">
                                            <p:txEl>
                                              <p:pRg st="1" end="1"/>
                                            </p:txEl>
                                          </p:spTgt>
                                        </p:tgtEl>
                                      </p:cBhvr>
                                    </p:animEffect>
                                  </p:childTnLst>
                                </p:cTn>
                              </p:par>
                            </p:childTnLst>
                          </p:cTn>
                        </p:par>
                        <p:par>
                          <p:cTn id="21" fill="hold">
                            <p:stCondLst>
                              <p:cond delay="500"/>
                            </p:stCondLst>
                            <p:childTnLst>
                              <p:par>
                                <p:cTn id="22" presetID="60" presetClass="entr" presetSubtype="128"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additive="sum">
                                        <p:cTn id="25" dur="1000" fill="hold"/>
                                        <p:tgtEl>
                                          <p:spTgt spid="10"/>
                                        </p:tgtEl>
                                        <p:attrNameLst>
                                          <p:attrName>3d.view.rotation.y</p:attrName>
                                        </p:attrNameLst>
                                      </p:cBhvr>
                                      <p:tavLst>
                                        <p:tav tm="0">
                                          <p:val>
                                            <p:fltVal val="-20"/>
                                          </p:val>
                                        </p:tav>
                                        <p:tav tm="3330">
                                          <p:val>
                                            <p:fltVal val="-19.9349"/>
                                          </p:val>
                                        </p:tav>
                                        <p:tav tm="6660">
                                          <p:val>
                                            <p:fltVal val="-19.7456"/>
                                          </p:val>
                                        </p:tav>
                                        <p:tav tm="9990">
                                          <p:val>
                                            <p:fltVal val="-19.441"/>
                                          </p:val>
                                        </p:tav>
                                        <p:tav tm="13320">
                                          <p:val>
                                            <p:fltVal val="-19.0299"/>
                                          </p:val>
                                        </p:tav>
                                        <p:tav tm="16650">
                                          <p:val>
                                            <p:fltVal val="-18.5212"/>
                                          </p:val>
                                        </p:tav>
                                        <p:tav tm="19970">
                                          <p:val>
                                            <p:fltVal val="-17.9257"/>
                                          </p:val>
                                        </p:tav>
                                        <p:tav tm="23290">
                                          <p:val>
                                            <p:fltVal val="-17.2507"/>
                                          </p:val>
                                        </p:tav>
                                        <p:tav tm="26620">
                                          <p:val>
                                            <p:fltVal val="-16.5027"/>
                                          </p:val>
                                        </p:tav>
                                        <p:tav tm="29950">
                                          <p:val>
                                            <p:fltVal val="-15.6925"/>
                                          </p:val>
                                        </p:tav>
                                        <p:tav tm="33280">
                                          <p:val>
                                            <p:fltVal val="-14.829"/>
                                          </p:val>
                                        </p:tav>
                                        <p:tav tm="36610">
                                          <p:val>
                                            <p:fltVal val="-13.9209"/>
                                          </p:val>
                                        </p:tav>
                                        <p:tav tm="39940">
                                          <p:val>
                                            <p:fltVal val="-12.9772"/>
                                          </p:val>
                                        </p:tav>
                                        <p:tav tm="43270">
                                          <p:val>
                                            <p:fltVal val="-12.0068"/>
                                          </p:val>
                                        </p:tav>
                                        <p:tav tm="46600">
                                          <p:val>
                                            <p:fltVal val="-11.0184"/>
                                          </p:val>
                                        </p:tav>
                                        <p:tav tm="49930">
                                          <p:val>
                                            <p:fltVal val="-10.0209"/>
                                          </p:val>
                                        </p:tav>
                                        <p:tav tm="53250">
                                          <p:val>
                                            <p:fltVal val="-9.0263"/>
                                          </p:val>
                                        </p:tav>
                                        <p:tav tm="56580">
                                          <p:val>
                                            <p:fltVal val="-8.0373"/>
                                          </p:val>
                                        </p:tav>
                                        <p:tav tm="59900">
                                          <p:val>
                                            <p:fltVal val="-7.0688"/>
                                          </p:val>
                                        </p:tav>
                                        <p:tav tm="63220">
                                          <p:val>
                                            <p:fltVal val="-6.1264"/>
                                          </p:val>
                                        </p:tav>
                                        <p:tav tm="66540">
                                          <p:val>
                                            <p:fltVal val="-5.2189"/>
                                          </p:val>
                                        </p:tav>
                                        <p:tav tm="69870">
                                          <p:val>
                                            <p:fltVal val="-4.3528"/>
                                          </p:val>
                                        </p:tav>
                                        <p:tav tm="73190">
                                          <p:val>
                                            <p:fltVal val="-3.5418"/>
                                          </p:val>
                                        </p:tav>
                                        <p:tav tm="76510">
                                          <p:val>
                                            <p:fltVal val="-2.7922"/>
                                          </p:val>
                                        </p:tav>
                                        <p:tav tm="79830">
                                          <p:val>
                                            <p:fltVal val="-2.1127"/>
                                          </p:val>
                                        </p:tav>
                                        <p:tav tm="83160">
                                          <p:val>
                                            <p:fltVal val="-1.5104"/>
                                          </p:val>
                                        </p:tav>
                                        <p:tav tm="86480">
                                          <p:val>
                                            <p:fltVal val="-0.9978"/>
                                          </p:val>
                                        </p:tav>
                                        <p:tav tm="89800">
                                          <p:val>
                                            <p:fltVal val="-0.5817"/>
                                          </p:val>
                                        </p:tav>
                                        <p:tav tm="93120">
                                          <p:val>
                                            <p:fltVal val="-0.2709"/>
                                          </p:val>
                                        </p:tav>
                                        <p:tav tm="96450">
                                          <p:val>
                                            <p:fltVal val="-0.0738"/>
                                          </p:val>
                                        </p:tav>
                                        <p:tav tm="100000">
                                          <p:val>
                                            <p:fltVal val="0"/>
                                          </p:val>
                                        </p:tav>
                                      </p:tavLst>
                                    </p:anim>
                                    <p:anim calcmode="lin" valueType="num">
                                      <p:cBhvr additive="mult">
                                        <p:cTn id="26" dur="1000" fill="hold"/>
                                        <p:tgtEl>
                                          <p:spTgt spid="10"/>
                                        </p:tgtEl>
                                        <p:attrNameLst>
                                          <p:attrName>3d.object.scale.x</p:attrName>
                                        </p:attrNameLst>
                                      </p:cBhvr>
                                      <p:tavLst>
                                        <p:tav tm="0">
                                          <p:val>
                                            <p:fltVal val="0.8"/>
                                          </p:val>
                                        </p:tav>
                                        <p:tav tm="3330">
                                          <p:val>
                                            <p:fltVal val="0.8104"/>
                                          </p:val>
                                        </p:tav>
                                        <p:tav tm="6660">
                                          <p:val>
                                            <p:fltVal val="0.8208"/>
                                          </p:val>
                                        </p:tav>
                                        <p:tav tm="9990">
                                          <p:val>
                                            <p:fltVal val="0.8312"/>
                                          </p:val>
                                        </p:tav>
                                        <p:tav tm="13320">
                                          <p:val>
                                            <p:fltVal val="0.8415"/>
                                          </p:val>
                                        </p:tav>
                                        <p:tav tm="16650">
                                          <p:val>
                                            <p:fltVal val="0.8517"/>
                                          </p:val>
                                        </p:tav>
                                        <p:tav tm="19970">
                                          <p:val>
                                            <p:fltVal val="0.8617"/>
                                          </p:val>
                                        </p:tav>
                                        <p:tav tm="23290">
                                          <p:val>
                                            <p:fltVal val="0.8715"/>
                                          </p:val>
                                        </p:tav>
                                        <p:tav tm="26620">
                                          <p:val>
                                            <p:fltVal val="0.8812"/>
                                          </p:val>
                                        </p:tav>
                                        <p:tav tm="29950">
                                          <p:val>
                                            <p:fltVal val="0.8906"/>
                                          </p:val>
                                        </p:tav>
                                        <p:tav tm="33280">
                                          <p:val>
                                            <p:fltVal val="0.8998"/>
                                          </p:val>
                                        </p:tav>
                                        <p:tav tm="36610">
                                          <p:val>
                                            <p:fltVal val="0.9087"/>
                                          </p:val>
                                        </p:tav>
                                        <p:tav tm="39940">
                                          <p:val>
                                            <p:fltVal val="0.9174"/>
                                          </p:val>
                                        </p:tav>
                                        <p:tav tm="43270">
                                          <p:val>
                                            <p:fltVal val="0.9257"/>
                                          </p:val>
                                        </p:tav>
                                        <p:tav tm="46600">
                                          <p:val>
                                            <p:fltVal val="0.9336"/>
                                          </p:val>
                                        </p:tav>
                                        <p:tav tm="49930">
                                          <p:val>
                                            <p:fltVal val="0.9412"/>
                                          </p:val>
                                        </p:tav>
                                        <p:tav tm="53250">
                                          <p:val>
                                            <p:fltVal val="0.9484"/>
                                          </p:val>
                                        </p:tav>
                                        <p:tav tm="56580">
                                          <p:val>
                                            <p:fltVal val="0.9552"/>
                                          </p:val>
                                        </p:tav>
                                        <p:tav tm="59900">
                                          <p:val>
                                            <p:fltVal val="0.9616"/>
                                          </p:val>
                                        </p:tav>
                                        <p:tav tm="63220">
                                          <p:val>
                                            <p:fltVal val="0.9675"/>
                                          </p:val>
                                        </p:tav>
                                        <p:tav tm="66540">
                                          <p:val>
                                            <p:fltVal val="0.973"/>
                                          </p:val>
                                        </p:tav>
                                        <p:tav tm="69870">
                                          <p:val>
                                            <p:fltVal val="0.978"/>
                                          </p:val>
                                        </p:tav>
                                        <p:tav tm="73190">
                                          <p:val>
                                            <p:fltVal val="0.9825"/>
                                          </p:val>
                                        </p:tav>
                                        <p:tav tm="76510">
                                          <p:val>
                                            <p:fltVal val="0.9865"/>
                                          </p:val>
                                        </p:tav>
                                        <p:tav tm="79830">
                                          <p:val>
                                            <p:fltVal val="0.99"/>
                                          </p:val>
                                        </p:tav>
                                        <p:tav tm="83160">
                                          <p:val>
                                            <p:fltVal val="0.993"/>
                                          </p:val>
                                        </p:tav>
                                        <p:tav tm="86480">
                                          <p:val>
                                            <p:fltVal val="0.9955"/>
                                          </p:val>
                                        </p:tav>
                                        <p:tav tm="89800">
                                          <p:val>
                                            <p:fltVal val="0.9974"/>
                                          </p:val>
                                        </p:tav>
                                        <p:tav tm="93120">
                                          <p:val>
                                            <p:fltVal val="0.9988"/>
                                          </p:val>
                                        </p:tav>
                                        <p:tav tm="96450">
                                          <p:val>
                                            <p:fltVal val="0.9996"/>
                                          </p:val>
                                        </p:tav>
                                        <p:tav tm="100000">
                                          <p:val>
                                            <p:fltVal val="1"/>
                                          </p:val>
                                        </p:tav>
                                      </p:tavLst>
                                    </p:anim>
                                    <p:anim calcmode="lin" valueType="num">
                                      <p:cBhvr additive="mult">
                                        <p:cTn id="27" dur="1000" fill="hold"/>
                                        <p:tgtEl>
                                          <p:spTgt spid="10"/>
                                        </p:tgtEl>
                                        <p:attrNameLst>
                                          <p:attrName>3d.object.scale.y</p:attrName>
                                        </p:attrNameLst>
                                      </p:cBhvr>
                                      <p:tavLst>
                                        <p:tav tm="0">
                                          <p:val>
                                            <p:fltVal val="0.8"/>
                                          </p:val>
                                        </p:tav>
                                        <p:tav tm="3330">
                                          <p:val>
                                            <p:fltVal val="0.8104"/>
                                          </p:val>
                                        </p:tav>
                                        <p:tav tm="6660">
                                          <p:val>
                                            <p:fltVal val="0.8208"/>
                                          </p:val>
                                        </p:tav>
                                        <p:tav tm="9990">
                                          <p:val>
                                            <p:fltVal val="0.8312"/>
                                          </p:val>
                                        </p:tav>
                                        <p:tav tm="13320">
                                          <p:val>
                                            <p:fltVal val="0.8415"/>
                                          </p:val>
                                        </p:tav>
                                        <p:tav tm="16650">
                                          <p:val>
                                            <p:fltVal val="0.8517"/>
                                          </p:val>
                                        </p:tav>
                                        <p:tav tm="19970">
                                          <p:val>
                                            <p:fltVal val="0.8617"/>
                                          </p:val>
                                        </p:tav>
                                        <p:tav tm="23290">
                                          <p:val>
                                            <p:fltVal val="0.8715"/>
                                          </p:val>
                                        </p:tav>
                                        <p:tav tm="26620">
                                          <p:val>
                                            <p:fltVal val="0.8812"/>
                                          </p:val>
                                        </p:tav>
                                        <p:tav tm="29950">
                                          <p:val>
                                            <p:fltVal val="0.8906"/>
                                          </p:val>
                                        </p:tav>
                                        <p:tav tm="33280">
                                          <p:val>
                                            <p:fltVal val="0.8998"/>
                                          </p:val>
                                        </p:tav>
                                        <p:tav tm="36610">
                                          <p:val>
                                            <p:fltVal val="0.9087"/>
                                          </p:val>
                                        </p:tav>
                                        <p:tav tm="39940">
                                          <p:val>
                                            <p:fltVal val="0.9174"/>
                                          </p:val>
                                        </p:tav>
                                        <p:tav tm="43270">
                                          <p:val>
                                            <p:fltVal val="0.9257"/>
                                          </p:val>
                                        </p:tav>
                                        <p:tav tm="46600">
                                          <p:val>
                                            <p:fltVal val="0.9336"/>
                                          </p:val>
                                        </p:tav>
                                        <p:tav tm="49930">
                                          <p:val>
                                            <p:fltVal val="0.9412"/>
                                          </p:val>
                                        </p:tav>
                                        <p:tav tm="53250">
                                          <p:val>
                                            <p:fltVal val="0.9484"/>
                                          </p:val>
                                        </p:tav>
                                        <p:tav tm="56580">
                                          <p:val>
                                            <p:fltVal val="0.9552"/>
                                          </p:val>
                                        </p:tav>
                                        <p:tav tm="59900">
                                          <p:val>
                                            <p:fltVal val="0.9616"/>
                                          </p:val>
                                        </p:tav>
                                        <p:tav tm="63220">
                                          <p:val>
                                            <p:fltVal val="0.9675"/>
                                          </p:val>
                                        </p:tav>
                                        <p:tav tm="66540">
                                          <p:val>
                                            <p:fltVal val="0.973"/>
                                          </p:val>
                                        </p:tav>
                                        <p:tav tm="69870">
                                          <p:val>
                                            <p:fltVal val="0.978"/>
                                          </p:val>
                                        </p:tav>
                                        <p:tav tm="73190">
                                          <p:val>
                                            <p:fltVal val="0.9825"/>
                                          </p:val>
                                        </p:tav>
                                        <p:tav tm="76510">
                                          <p:val>
                                            <p:fltVal val="0.9865"/>
                                          </p:val>
                                        </p:tav>
                                        <p:tav tm="79830">
                                          <p:val>
                                            <p:fltVal val="0.99"/>
                                          </p:val>
                                        </p:tav>
                                        <p:tav tm="83160">
                                          <p:val>
                                            <p:fltVal val="0.993"/>
                                          </p:val>
                                        </p:tav>
                                        <p:tav tm="86480">
                                          <p:val>
                                            <p:fltVal val="0.9955"/>
                                          </p:val>
                                        </p:tav>
                                        <p:tav tm="89800">
                                          <p:val>
                                            <p:fltVal val="0.9974"/>
                                          </p:val>
                                        </p:tav>
                                        <p:tav tm="93120">
                                          <p:val>
                                            <p:fltVal val="0.9988"/>
                                          </p:val>
                                        </p:tav>
                                        <p:tav tm="96450">
                                          <p:val>
                                            <p:fltVal val="0.9996"/>
                                          </p:val>
                                        </p:tav>
                                        <p:tav tm="100000">
                                          <p:val>
                                            <p:fltVal val="1"/>
                                          </p:val>
                                        </p:tav>
                                      </p:tavLst>
                                    </p:anim>
                                    <p:anim calcmode="lin" valueType="num">
                                      <p:cBhvr additive="mult">
                                        <p:cTn id="28" dur="1000" fill="hold"/>
                                        <p:tgtEl>
                                          <p:spTgt spid="10"/>
                                        </p:tgtEl>
                                        <p:attrNameLst>
                                          <p:attrName>3d.object.scale.z</p:attrName>
                                        </p:attrNameLst>
                                      </p:cBhvr>
                                      <p:tavLst>
                                        <p:tav tm="0">
                                          <p:val>
                                            <p:fltVal val="0.8"/>
                                          </p:val>
                                        </p:tav>
                                        <p:tav tm="3330">
                                          <p:val>
                                            <p:fltVal val="0.8104"/>
                                          </p:val>
                                        </p:tav>
                                        <p:tav tm="6660">
                                          <p:val>
                                            <p:fltVal val="0.8208"/>
                                          </p:val>
                                        </p:tav>
                                        <p:tav tm="9990">
                                          <p:val>
                                            <p:fltVal val="0.8312"/>
                                          </p:val>
                                        </p:tav>
                                        <p:tav tm="13320">
                                          <p:val>
                                            <p:fltVal val="0.8415"/>
                                          </p:val>
                                        </p:tav>
                                        <p:tav tm="16650">
                                          <p:val>
                                            <p:fltVal val="0.8517"/>
                                          </p:val>
                                        </p:tav>
                                        <p:tav tm="19970">
                                          <p:val>
                                            <p:fltVal val="0.8617"/>
                                          </p:val>
                                        </p:tav>
                                        <p:tav tm="23290">
                                          <p:val>
                                            <p:fltVal val="0.8715"/>
                                          </p:val>
                                        </p:tav>
                                        <p:tav tm="26620">
                                          <p:val>
                                            <p:fltVal val="0.8812"/>
                                          </p:val>
                                        </p:tav>
                                        <p:tav tm="29950">
                                          <p:val>
                                            <p:fltVal val="0.8906"/>
                                          </p:val>
                                        </p:tav>
                                        <p:tav tm="33280">
                                          <p:val>
                                            <p:fltVal val="0.8998"/>
                                          </p:val>
                                        </p:tav>
                                        <p:tav tm="36610">
                                          <p:val>
                                            <p:fltVal val="0.9087"/>
                                          </p:val>
                                        </p:tav>
                                        <p:tav tm="39940">
                                          <p:val>
                                            <p:fltVal val="0.9174"/>
                                          </p:val>
                                        </p:tav>
                                        <p:tav tm="43270">
                                          <p:val>
                                            <p:fltVal val="0.9257"/>
                                          </p:val>
                                        </p:tav>
                                        <p:tav tm="46600">
                                          <p:val>
                                            <p:fltVal val="0.9336"/>
                                          </p:val>
                                        </p:tav>
                                        <p:tav tm="49930">
                                          <p:val>
                                            <p:fltVal val="0.9412"/>
                                          </p:val>
                                        </p:tav>
                                        <p:tav tm="53250">
                                          <p:val>
                                            <p:fltVal val="0.9484"/>
                                          </p:val>
                                        </p:tav>
                                        <p:tav tm="56580">
                                          <p:val>
                                            <p:fltVal val="0.9552"/>
                                          </p:val>
                                        </p:tav>
                                        <p:tav tm="59900">
                                          <p:val>
                                            <p:fltVal val="0.9616"/>
                                          </p:val>
                                        </p:tav>
                                        <p:tav tm="63220">
                                          <p:val>
                                            <p:fltVal val="0.9675"/>
                                          </p:val>
                                        </p:tav>
                                        <p:tav tm="66540">
                                          <p:val>
                                            <p:fltVal val="0.973"/>
                                          </p:val>
                                        </p:tav>
                                        <p:tav tm="69870">
                                          <p:val>
                                            <p:fltVal val="0.978"/>
                                          </p:val>
                                        </p:tav>
                                        <p:tav tm="73190">
                                          <p:val>
                                            <p:fltVal val="0.9825"/>
                                          </p:val>
                                        </p:tav>
                                        <p:tav tm="76510">
                                          <p:val>
                                            <p:fltVal val="0.9865"/>
                                          </p:val>
                                        </p:tav>
                                        <p:tav tm="79830">
                                          <p:val>
                                            <p:fltVal val="0.99"/>
                                          </p:val>
                                        </p:tav>
                                        <p:tav tm="83160">
                                          <p:val>
                                            <p:fltVal val="0.993"/>
                                          </p:val>
                                        </p:tav>
                                        <p:tav tm="86480">
                                          <p:val>
                                            <p:fltVal val="0.9955"/>
                                          </p:val>
                                        </p:tav>
                                        <p:tav tm="89800">
                                          <p:val>
                                            <p:fltVal val="0.9974"/>
                                          </p:val>
                                        </p:tav>
                                        <p:tav tm="93120">
                                          <p:val>
                                            <p:fltVal val="0.9988"/>
                                          </p:val>
                                        </p:tav>
                                        <p:tav tm="96450">
                                          <p:val>
                                            <p:fltVal val="0.9996"/>
                                          </p:val>
                                        </p:tav>
                                        <p:tav tm="100000">
                                          <p:val>
                                            <p:fltVal val="1"/>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6">
                                            <p:txEl>
                                              <p:pRg st="2" end="2"/>
                                            </p:txEl>
                                          </p:spTgt>
                                        </p:tgtEl>
                                        <p:attrNameLst>
                                          <p:attrName>style.visibility</p:attrName>
                                        </p:attrNameLst>
                                      </p:cBhvr>
                                      <p:to>
                                        <p:strVal val="visible"/>
                                      </p:to>
                                    </p:set>
                                    <p:animEffect transition="in" filter="wipe(left)">
                                      <p:cBhvr>
                                        <p:cTn id="33" dur="500"/>
                                        <p:tgtEl>
                                          <p:spTgt spid="6">
                                            <p:txEl>
                                              <p:pRg st="2" end="2"/>
                                            </p:txEl>
                                          </p:spTgt>
                                        </p:tgtEl>
                                      </p:cBhvr>
                                    </p:animEffect>
                                  </p:childTnLst>
                                </p:cTn>
                              </p:par>
                            </p:childTnLst>
                          </p:cTn>
                        </p:par>
                        <p:par>
                          <p:cTn id="34" fill="hold">
                            <p:stCondLst>
                              <p:cond delay="500"/>
                            </p:stCondLst>
                            <p:childTnLst>
                              <p:par>
                                <p:cTn id="35" presetID="60" presetClass="entr" presetSubtype="128"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additive="sum">
                                        <p:cTn id="38" dur="1000" fill="hold"/>
                                        <p:tgtEl>
                                          <p:spTgt spid="9"/>
                                        </p:tgtEl>
                                        <p:attrNameLst>
                                          <p:attrName>3d.view.rotation.y</p:attrName>
                                        </p:attrNameLst>
                                      </p:cBhvr>
                                      <p:tavLst>
                                        <p:tav tm="0">
                                          <p:val>
                                            <p:fltVal val="-20"/>
                                          </p:val>
                                        </p:tav>
                                        <p:tav tm="3330">
                                          <p:val>
                                            <p:fltVal val="-19.9349"/>
                                          </p:val>
                                        </p:tav>
                                        <p:tav tm="6660">
                                          <p:val>
                                            <p:fltVal val="-19.7456"/>
                                          </p:val>
                                        </p:tav>
                                        <p:tav tm="9990">
                                          <p:val>
                                            <p:fltVal val="-19.441"/>
                                          </p:val>
                                        </p:tav>
                                        <p:tav tm="13320">
                                          <p:val>
                                            <p:fltVal val="-19.0299"/>
                                          </p:val>
                                        </p:tav>
                                        <p:tav tm="16650">
                                          <p:val>
                                            <p:fltVal val="-18.5212"/>
                                          </p:val>
                                        </p:tav>
                                        <p:tav tm="19970">
                                          <p:val>
                                            <p:fltVal val="-17.9257"/>
                                          </p:val>
                                        </p:tav>
                                        <p:tav tm="23290">
                                          <p:val>
                                            <p:fltVal val="-17.2507"/>
                                          </p:val>
                                        </p:tav>
                                        <p:tav tm="26620">
                                          <p:val>
                                            <p:fltVal val="-16.5027"/>
                                          </p:val>
                                        </p:tav>
                                        <p:tav tm="29950">
                                          <p:val>
                                            <p:fltVal val="-15.6925"/>
                                          </p:val>
                                        </p:tav>
                                        <p:tav tm="33280">
                                          <p:val>
                                            <p:fltVal val="-14.829"/>
                                          </p:val>
                                        </p:tav>
                                        <p:tav tm="36610">
                                          <p:val>
                                            <p:fltVal val="-13.9209"/>
                                          </p:val>
                                        </p:tav>
                                        <p:tav tm="39940">
                                          <p:val>
                                            <p:fltVal val="-12.9772"/>
                                          </p:val>
                                        </p:tav>
                                        <p:tav tm="43270">
                                          <p:val>
                                            <p:fltVal val="-12.0068"/>
                                          </p:val>
                                        </p:tav>
                                        <p:tav tm="46600">
                                          <p:val>
                                            <p:fltVal val="-11.0184"/>
                                          </p:val>
                                        </p:tav>
                                        <p:tav tm="49930">
                                          <p:val>
                                            <p:fltVal val="-10.0209"/>
                                          </p:val>
                                        </p:tav>
                                        <p:tav tm="53250">
                                          <p:val>
                                            <p:fltVal val="-9.0263"/>
                                          </p:val>
                                        </p:tav>
                                        <p:tav tm="56580">
                                          <p:val>
                                            <p:fltVal val="-8.0373"/>
                                          </p:val>
                                        </p:tav>
                                        <p:tav tm="59900">
                                          <p:val>
                                            <p:fltVal val="-7.0688"/>
                                          </p:val>
                                        </p:tav>
                                        <p:tav tm="63220">
                                          <p:val>
                                            <p:fltVal val="-6.1264"/>
                                          </p:val>
                                        </p:tav>
                                        <p:tav tm="66540">
                                          <p:val>
                                            <p:fltVal val="-5.2189"/>
                                          </p:val>
                                        </p:tav>
                                        <p:tav tm="69870">
                                          <p:val>
                                            <p:fltVal val="-4.3528"/>
                                          </p:val>
                                        </p:tav>
                                        <p:tav tm="73190">
                                          <p:val>
                                            <p:fltVal val="-3.5418"/>
                                          </p:val>
                                        </p:tav>
                                        <p:tav tm="76510">
                                          <p:val>
                                            <p:fltVal val="-2.7922"/>
                                          </p:val>
                                        </p:tav>
                                        <p:tav tm="79830">
                                          <p:val>
                                            <p:fltVal val="-2.1127"/>
                                          </p:val>
                                        </p:tav>
                                        <p:tav tm="83160">
                                          <p:val>
                                            <p:fltVal val="-1.5104"/>
                                          </p:val>
                                        </p:tav>
                                        <p:tav tm="86480">
                                          <p:val>
                                            <p:fltVal val="-0.9978"/>
                                          </p:val>
                                        </p:tav>
                                        <p:tav tm="89800">
                                          <p:val>
                                            <p:fltVal val="-0.5817"/>
                                          </p:val>
                                        </p:tav>
                                        <p:tav tm="93120">
                                          <p:val>
                                            <p:fltVal val="-0.2709"/>
                                          </p:val>
                                        </p:tav>
                                        <p:tav tm="96450">
                                          <p:val>
                                            <p:fltVal val="-0.0738"/>
                                          </p:val>
                                        </p:tav>
                                        <p:tav tm="100000">
                                          <p:val>
                                            <p:fltVal val="0"/>
                                          </p:val>
                                        </p:tav>
                                      </p:tavLst>
                                    </p:anim>
                                    <p:anim calcmode="lin" valueType="num">
                                      <p:cBhvr additive="mult">
                                        <p:cTn id="39" dur="1000" fill="hold"/>
                                        <p:tgtEl>
                                          <p:spTgt spid="9"/>
                                        </p:tgtEl>
                                        <p:attrNameLst>
                                          <p:attrName>3d.object.scale.x</p:attrName>
                                        </p:attrNameLst>
                                      </p:cBhvr>
                                      <p:tavLst>
                                        <p:tav tm="0">
                                          <p:val>
                                            <p:fltVal val="0.8"/>
                                          </p:val>
                                        </p:tav>
                                        <p:tav tm="3330">
                                          <p:val>
                                            <p:fltVal val="0.8104"/>
                                          </p:val>
                                        </p:tav>
                                        <p:tav tm="6660">
                                          <p:val>
                                            <p:fltVal val="0.8208"/>
                                          </p:val>
                                        </p:tav>
                                        <p:tav tm="9990">
                                          <p:val>
                                            <p:fltVal val="0.8312"/>
                                          </p:val>
                                        </p:tav>
                                        <p:tav tm="13320">
                                          <p:val>
                                            <p:fltVal val="0.8415"/>
                                          </p:val>
                                        </p:tav>
                                        <p:tav tm="16650">
                                          <p:val>
                                            <p:fltVal val="0.8517"/>
                                          </p:val>
                                        </p:tav>
                                        <p:tav tm="19970">
                                          <p:val>
                                            <p:fltVal val="0.8617"/>
                                          </p:val>
                                        </p:tav>
                                        <p:tav tm="23290">
                                          <p:val>
                                            <p:fltVal val="0.8715"/>
                                          </p:val>
                                        </p:tav>
                                        <p:tav tm="26620">
                                          <p:val>
                                            <p:fltVal val="0.8812"/>
                                          </p:val>
                                        </p:tav>
                                        <p:tav tm="29950">
                                          <p:val>
                                            <p:fltVal val="0.8906"/>
                                          </p:val>
                                        </p:tav>
                                        <p:tav tm="33280">
                                          <p:val>
                                            <p:fltVal val="0.8998"/>
                                          </p:val>
                                        </p:tav>
                                        <p:tav tm="36610">
                                          <p:val>
                                            <p:fltVal val="0.9087"/>
                                          </p:val>
                                        </p:tav>
                                        <p:tav tm="39940">
                                          <p:val>
                                            <p:fltVal val="0.9174"/>
                                          </p:val>
                                        </p:tav>
                                        <p:tav tm="43270">
                                          <p:val>
                                            <p:fltVal val="0.9257"/>
                                          </p:val>
                                        </p:tav>
                                        <p:tav tm="46600">
                                          <p:val>
                                            <p:fltVal val="0.9336"/>
                                          </p:val>
                                        </p:tav>
                                        <p:tav tm="49930">
                                          <p:val>
                                            <p:fltVal val="0.9412"/>
                                          </p:val>
                                        </p:tav>
                                        <p:tav tm="53250">
                                          <p:val>
                                            <p:fltVal val="0.9484"/>
                                          </p:val>
                                        </p:tav>
                                        <p:tav tm="56580">
                                          <p:val>
                                            <p:fltVal val="0.9552"/>
                                          </p:val>
                                        </p:tav>
                                        <p:tav tm="59900">
                                          <p:val>
                                            <p:fltVal val="0.9616"/>
                                          </p:val>
                                        </p:tav>
                                        <p:tav tm="63220">
                                          <p:val>
                                            <p:fltVal val="0.9675"/>
                                          </p:val>
                                        </p:tav>
                                        <p:tav tm="66540">
                                          <p:val>
                                            <p:fltVal val="0.973"/>
                                          </p:val>
                                        </p:tav>
                                        <p:tav tm="69870">
                                          <p:val>
                                            <p:fltVal val="0.978"/>
                                          </p:val>
                                        </p:tav>
                                        <p:tav tm="73190">
                                          <p:val>
                                            <p:fltVal val="0.9825"/>
                                          </p:val>
                                        </p:tav>
                                        <p:tav tm="76510">
                                          <p:val>
                                            <p:fltVal val="0.9865"/>
                                          </p:val>
                                        </p:tav>
                                        <p:tav tm="79830">
                                          <p:val>
                                            <p:fltVal val="0.99"/>
                                          </p:val>
                                        </p:tav>
                                        <p:tav tm="83160">
                                          <p:val>
                                            <p:fltVal val="0.993"/>
                                          </p:val>
                                        </p:tav>
                                        <p:tav tm="86480">
                                          <p:val>
                                            <p:fltVal val="0.9955"/>
                                          </p:val>
                                        </p:tav>
                                        <p:tav tm="89800">
                                          <p:val>
                                            <p:fltVal val="0.9974"/>
                                          </p:val>
                                        </p:tav>
                                        <p:tav tm="93120">
                                          <p:val>
                                            <p:fltVal val="0.9988"/>
                                          </p:val>
                                        </p:tav>
                                        <p:tav tm="96450">
                                          <p:val>
                                            <p:fltVal val="0.9996"/>
                                          </p:val>
                                        </p:tav>
                                        <p:tav tm="100000">
                                          <p:val>
                                            <p:fltVal val="1"/>
                                          </p:val>
                                        </p:tav>
                                      </p:tavLst>
                                    </p:anim>
                                    <p:anim calcmode="lin" valueType="num">
                                      <p:cBhvr additive="mult">
                                        <p:cTn id="40" dur="1000" fill="hold"/>
                                        <p:tgtEl>
                                          <p:spTgt spid="9"/>
                                        </p:tgtEl>
                                        <p:attrNameLst>
                                          <p:attrName>3d.object.scale.y</p:attrName>
                                        </p:attrNameLst>
                                      </p:cBhvr>
                                      <p:tavLst>
                                        <p:tav tm="0">
                                          <p:val>
                                            <p:fltVal val="0.8"/>
                                          </p:val>
                                        </p:tav>
                                        <p:tav tm="3330">
                                          <p:val>
                                            <p:fltVal val="0.8104"/>
                                          </p:val>
                                        </p:tav>
                                        <p:tav tm="6660">
                                          <p:val>
                                            <p:fltVal val="0.8208"/>
                                          </p:val>
                                        </p:tav>
                                        <p:tav tm="9990">
                                          <p:val>
                                            <p:fltVal val="0.8312"/>
                                          </p:val>
                                        </p:tav>
                                        <p:tav tm="13320">
                                          <p:val>
                                            <p:fltVal val="0.8415"/>
                                          </p:val>
                                        </p:tav>
                                        <p:tav tm="16650">
                                          <p:val>
                                            <p:fltVal val="0.8517"/>
                                          </p:val>
                                        </p:tav>
                                        <p:tav tm="19970">
                                          <p:val>
                                            <p:fltVal val="0.8617"/>
                                          </p:val>
                                        </p:tav>
                                        <p:tav tm="23290">
                                          <p:val>
                                            <p:fltVal val="0.8715"/>
                                          </p:val>
                                        </p:tav>
                                        <p:tav tm="26620">
                                          <p:val>
                                            <p:fltVal val="0.8812"/>
                                          </p:val>
                                        </p:tav>
                                        <p:tav tm="29950">
                                          <p:val>
                                            <p:fltVal val="0.8906"/>
                                          </p:val>
                                        </p:tav>
                                        <p:tav tm="33280">
                                          <p:val>
                                            <p:fltVal val="0.8998"/>
                                          </p:val>
                                        </p:tav>
                                        <p:tav tm="36610">
                                          <p:val>
                                            <p:fltVal val="0.9087"/>
                                          </p:val>
                                        </p:tav>
                                        <p:tav tm="39940">
                                          <p:val>
                                            <p:fltVal val="0.9174"/>
                                          </p:val>
                                        </p:tav>
                                        <p:tav tm="43270">
                                          <p:val>
                                            <p:fltVal val="0.9257"/>
                                          </p:val>
                                        </p:tav>
                                        <p:tav tm="46600">
                                          <p:val>
                                            <p:fltVal val="0.9336"/>
                                          </p:val>
                                        </p:tav>
                                        <p:tav tm="49930">
                                          <p:val>
                                            <p:fltVal val="0.9412"/>
                                          </p:val>
                                        </p:tav>
                                        <p:tav tm="53250">
                                          <p:val>
                                            <p:fltVal val="0.9484"/>
                                          </p:val>
                                        </p:tav>
                                        <p:tav tm="56580">
                                          <p:val>
                                            <p:fltVal val="0.9552"/>
                                          </p:val>
                                        </p:tav>
                                        <p:tav tm="59900">
                                          <p:val>
                                            <p:fltVal val="0.9616"/>
                                          </p:val>
                                        </p:tav>
                                        <p:tav tm="63220">
                                          <p:val>
                                            <p:fltVal val="0.9675"/>
                                          </p:val>
                                        </p:tav>
                                        <p:tav tm="66540">
                                          <p:val>
                                            <p:fltVal val="0.973"/>
                                          </p:val>
                                        </p:tav>
                                        <p:tav tm="69870">
                                          <p:val>
                                            <p:fltVal val="0.978"/>
                                          </p:val>
                                        </p:tav>
                                        <p:tav tm="73190">
                                          <p:val>
                                            <p:fltVal val="0.9825"/>
                                          </p:val>
                                        </p:tav>
                                        <p:tav tm="76510">
                                          <p:val>
                                            <p:fltVal val="0.9865"/>
                                          </p:val>
                                        </p:tav>
                                        <p:tav tm="79830">
                                          <p:val>
                                            <p:fltVal val="0.99"/>
                                          </p:val>
                                        </p:tav>
                                        <p:tav tm="83160">
                                          <p:val>
                                            <p:fltVal val="0.993"/>
                                          </p:val>
                                        </p:tav>
                                        <p:tav tm="86480">
                                          <p:val>
                                            <p:fltVal val="0.9955"/>
                                          </p:val>
                                        </p:tav>
                                        <p:tav tm="89800">
                                          <p:val>
                                            <p:fltVal val="0.9974"/>
                                          </p:val>
                                        </p:tav>
                                        <p:tav tm="93120">
                                          <p:val>
                                            <p:fltVal val="0.9988"/>
                                          </p:val>
                                        </p:tav>
                                        <p:tav tm="96450">
                                          <p:val>
                                            <p:fltVal val="0.9996"/>
                                          </p:val>
                                        </p:tav>
                                        <p:tav tm="100000">
                                          <p:val>
                                            <p:fltVal val="1"/>
                                          </p:val>
                                        </p:tav>
                                      </p:tavLst>
                                    </p:anim>
                                    <p:anim calcmode="lin" valueType="num">
                                      <p:cBhvr additive="mult">
                                        <p:cTn id="41" dur="1000" fill="hold"/>
                                        <p:tgtEl>
                                          <p:spTgt spid="9"/>
                                        </p:tgtEl>
                                        <p:attrNameLst>
                                          <p:attrName>3d.object.scale.z</p:attrName>
                                        </p:attrNameLst>
                                      </p:cBhvr>
                                      <p:tavLst>
                                        <p:tav tm="0">
                                          <p:val>
                                            <p:fltVal val="0.8"/>
                                          </p:val>
                                        </p:tav>
                                        <p:tav tm="3330">
                                          <p:val>
                                            <p:fltVal val="0.8104"/>
                                          </p:val>
                                        </p:tav>
                                        <p:tav tm="6660">
                                          <p:val>
                                            <p:fltVal val="0.8208"/>
                                          </p:val>
                                        </p:tav>
                                        <p:tav tm="9990">
                                          <p:val>
                                            <p:fltVal val="0.8312"/>
                                          </p:val>
                                        </p:tav>
                                        <p:tav tm="13320">
                                          <p:val>
                                            <p:fltVal val="0.8415"/>
                                          </p:val>
                                        </p:tav>
                                        <p:tav tm="16650">
                                          <p:val>
                                            <p:fltVal val="0.8517"/>
                                          </p:val>
                                        </p:tav>
                                        <p:tav tm="19970">
                                          <p:val>
                                            <p:fltVal val="0.8617"/>
                                          </p:val>
                                        </p:tav>
                                        <p:tav tm="23290">
                                          <p:val>
                                            <p:fltVal val="0.8715"/>
                                          </p:val>
                                        </p:tav>
                                        <p:tav tm="26620">
                                          <p:val>
                                            <p:fltVal val="0.8812"/>
                                          </p:val>
                                        </p:tav>
                                        <p:tav tm="29950">
                                          <p:val>
                                            <p:fltVal val="0.8906"/>
                                          </p:val>
                                        </p:tav>
                                        <p:tav tm="33280">
                                          <p:val>
                                            <p:fltVal val="0.8998"/>
                                          </p:val>
                                        </p:tav>
                                        <p:tav tm="36610">
                                          <p:val>
                                            <p:fltVal val="0.9087"/>
                                          </p:val>
                                        </p:tav>
                                        <p:tav tm="39940">
                                          <p:val>
                                            <p:fltVal val="0.9174"/>
                                          </p:val>
                                        </p:tav>
                                        <p:tav tm="43270">
                                          <p:val>
                                            <p:fltVal val="0.9257"/>
                                          </p:val>
                                        </p:tav>
                                        <p:tav tm="46600">
                                          <p:val>
                                            <p:fltVal val="0.9336"/>
                                          </p:val>
                                        </p:tav>
                                        <p:tav tm="49930">
                                          <p:val>
                                            <p:fltVal val="0.9412"/>
                                          </p:val>
                                        </p:tav>
                                        <p:tav tm="53250">
                                          <p:val>
                                            <p:fltVal val="0.9484"/>
                                          </p:val>
                                        </p:tav>
                                        <p:tav tm="56580">
                                          <p:val>
                                            <p:fltVal val="0.9552"/>
                                          </p:val>
                                        </p:tav>
                                        <p:tav tm="59900">
                                          <p:val>
                                            <p:fltVal val="0.9616"/>
                                          </p:val>
                                        </p:tav>
                                        <p:tav tm="63220">
                                          <p:val>
                                            <p:fltVal val="0.9675"/>
                                          </p:val>
                                        </p:tav>
                                        <p:tav tm="66540">
                                          <p:val>
                                            <p:fltVal val="0.973"/>
                                          </p:val>
                                        </p:tav>
                                        <p:tav tm="69870">
                                          <p:val>
                                            <p:fltVal val="0.978"/>
                                          </p:val>
                                        </p:tav>
                                        <p:tav tm="73190">
                                          <p:val>
                                            <p:fltVal val="0.9825"/>
                                          </p:val>
                                        </p:tav>
                                        <p:tav tm="76510">
                                          <p:val>
                                            <p:fltVal val="0.9865"/>
                                          </p:val>
                                        </p:tav>
                                        <p:tav tm="79830">
                                          <p:val>
                                            <p:fltVal val="0.99"/>
                                          </p:val>
                                        </p:tav>
                                        <p:tav tm="83160">
                                          <p:val>
                                            <p:fltVal val="0.993"/>
                                          </p:val>
                                        </p:tav>
                                        <p:tav tm="86480">
                                          <p:val>
                                            <p:fltVal val="0.9955"/>
                                          </p:val>
                                        </p:tav>
                                        <p:tav tm="89800">
                                          <p:val>
                                            <p:fltVal val="0.9974"/>
                                          </p:val>
                                        </p:tav>
                                        <p:tav tm="93120">
                                          <p:val>
                                            <p:fltVal val="0.9988"/>
                                          </p:val>
                                        </p:tav>
                                        <p:tav tm="96450">
                                          <p:val>
                                            <p:fltVal val="0.9996"/>
                                          </p:val>
                                        </p:tav>
                                        <p:tav tm="100000">
                                          <p:val>
                                            <p:fltVal val="1"/>
                                          </p:val>
                                        </p:tav>
                                      </p:tavLst>
                                    </p:anim>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6">
                                            <p:txEl>
                                              <p:pRg st="4" end="4"/>
                                            </p:txEl>
                                          </p:spTgt>
                                        </p:tgtEl>
                                        <p:attrNameLst>
                                          <p:attrName>style.visibility</p:attrName>
                                        </p:attrNameLst>
                                      </p:cBhvr>
                                      <p:to>
                                        <p:strVal val="visible"/>
                                      </p:to>
                                    </p:set>
                                    <p:animEffect transition="in" filter="wipe(left)">
                                      <p:cBhvr>
                                        <p:cTn id="46"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C2D71-8BA4-4A4C-9B0B-EF4B2A007A88}"/>
              </a:ext>
            </a:extLst>
          </p:cNvPr>
          <p:cNvSpPr>
            <a:spLocks noGrp="1"/>
          </p:cNvSpPr>
          <p:nvPr>
            <p:ph type="sldNum" sz="quarter" idx="12"/>
          </p:nvPr>
        </p:nvSpPr>
        <p:spPr/>
        <p:txBody>
          <a:bodyPr/>
          <a:lstStyle/>
          <a:p>
            <a:pPr>
              <a:defRPr/>
            </a:pPr>
            <a:fld id="{8049D72B-E95B-4D1A-A70D-67CEE62E0D20}" type="slidenum">
              <a:rPr lang="en-GB" smtClean="0"/>
              <a:pPr>
                <a:defRPr/>
              </a:pPr>
              <a:t>16</a:t>
            </a:fld>
            <a:endParaRPr lang="en-GB"/>
          </a:p>
        </p:txBody>
      </p:sp>
      <p:sp>
        <p:nvSpPr>
          <p:cNvPr id="5" name="Title 1">
            <a:extLst>
              <a:ext uri="{FF2B5EF4-FFF2-40B4-BE49-F238E27FC236}">
                <a16:creationId xmlns:a16="http://schemas.microsoft.com/office/drawing/2014/main" id="{6F6A3E0D-F5E7-4F1C-88CF-7797C2ABA277}"/>
              </a:ext>
            </a:extLst>
          </p:cNvPr>
          <p:cNvSpPr txBox="1">
            <a:spLocks/>
          </p:cNvSpPr>
          <p:nvPr/>
        </p:nvSpPr>
        <p:spPr bwMode="auto">
          <a:xfrm>
            <a:off x="5796136" y="345212"/>
            <a:ext cx="3347864" cy="589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pPr marL="0" indent="0"/>
            <a:r>
              <a:rPr lang="en-US" sz="2400" kern="0" dirty="0">
                <a:solidFill>
                  <a:schemeClr val="bg1"/>
                </a:solidFill>
                <a:latin typeface="Calibri" panose="020F0502020204030204" pitchFamily="34" charset="0"/>
                <a:cs typeface="Calibri" panose="020F0502020204030204" pitchFamily="34" charset="0"/>
              </a:rPr>
              <a:t>What we have learnt (1)</a:t>
            </a:r>
            <a:endParaRPr lang="en-GB" sz="2400" kern="0" dirty="0">
              <a:solidFill>
                <a:schemeClr val="bg1"/>
              </a:solidFill>
              <a:latin typeface="Calibri" panose="020F0502020204030204" pitchFamily="34" charset="0"/>
              <a:cs typeface="Calibri" panose="020F0502020204030204" pitchFamily="34" charset="0"/>
            </a:endParaRPr>
          </a:p>
        </p:txBody>
      </p:sp>
      <p:sp>
        <p:nvSpPr>
          <p:cNvPr id="6" name="Title 1">
            <a:extLst>
              <a:ext uri="{FF2B5EF4-FFF2-40B4-BE49-F238E27FC236}">
                <a16:creationId xmlns:a16="http://schemas.microsoft.com/office/drawing/2014/main" id="{D95C42D7-D14D-4A4E-8C17-B87FFBE76059}"/>
              </a:ext>
            </a:extLst>
          </p:cNvPr>
          <p:cNvSpPr txBox="1">
            <a:spLocks/>
          </p:cNvSpPr>
          <p:nvPr/>
        </p:nvSpPr>
        <p:spPr bwMode="auto">
          <a:xfrm>
            <a:off x="1691680" y="1196752"/>
            <a:ext cx="7452320" cy="5422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pPr marL="342900" indent="-342900">
              <a:spcAft>
                <a:spcPts val="1200"/>
              </a:spcAft>
              <a:buFont typeface="Arial" panose="020B0604020202020204" pitchFamily="34" charset="0"/>
              <a:buChar char="•"/>
            </a:pPr>
            <a:r>
              <a:rPr lang="en-US" sz="2400" kern="0" dirty="0">
                <a:solidFill>
                  <a:srgbClr val="C00000"/>
                </a:solidFill>
                <a:latin typeface="Calibri" panose="020F0502020204030204" pitchFamily="34" charset="0"/>
                <a:cs typeface="Calibri" panose="020F0502020204030204" pitchFamily="34" charset="0"/>
              </a:rPr>
              <a:t>Never, ever, under any circumstance put at risk the security of beneficiaries and of surveyors – not even unconsciously. </a:t>
            </a:r>
          </a:p>
          <a:p>
            <a:pPr marL="342900" lvl="1" indent="-342900">
              <a:spcAft>
                <a:spcPts val="1200"/>
              </a:spcAft>
              <a:buFont typeface="Arial" panose="020B0604020202020204" pitchFamily="34" charset="0"/>
              <a:buChar char="•"/>
            </a:pPr>
            <a:r>
              <a:rPr lang="en-US" sz="2400" b="0" kern="0" dirty="0">
                <a:latin typeface="Calibri" panose="020F0502020204030204" pitchFamily="34" charset="0"/>
                <a:cs typeface="Calibri" panose="020F0502020204030204" pitchFamily="34" charset="0"/>
              </a:rPr>
              <a:t>Need for trade-offs between data robustness and no evidence at all</a:t>
            </a:r>
          </a:p>
          <a:p>
            <a:pPr marL="342900" lvl="1" indent="-342900">
              <a:spcAft>
                <a:spcPts val="1200"/>
              </a:spcAft>
              <a:buFont typeface="Arial" panose="020B0604020202020204" pitchFamily="34" charset="0"/>
              <a:buChar char="•"/>
            </a:pPr>
            <a:r>
              <a:rPr lang="en-US" sz="2400" b="0" kern="0" dirty="0">
                <a:latin typeface="Calibri" panose="020F0502020204030204" pitchFamily="34" charset="0"/>
                <a:cs typeface="Calibri" panose="020F0502020204030204" pitchFamily="34" charset="0"/>
              </a:rPr>
              <a:t>Limits and reliability of the evaluation to be acknowledged and reported</a:t>
            </a:r>
          </a:p>
          <a:p>
            <a:pPr marL="342900" lvl="1" indent="-342900">
              <a:spcAft>
                <a:spcPts val="1200"/>
              </a:spcAft>
              <a:buFont typeface="Arial" panose="020B0604020202020204" pitchFamily="34" charset="0"/>
              <a:buChar char="•"/>
            </a:pPr>
            <a:r>
              <a:rPr lang="en-US" sz="2400" b="0" kern="0" dirty="0">
                <a:latin typeface="Calibri" panose="020F0502020204030204" pitchFamily="34" charset="0"/>
                <a:cs typeface="Calibri" panose="020F0502020204030204" pitchFamily="34" charset="0"/>
              </a:rPr>
              <a:t>Adequate preparation time to be planned for in the </a:t>
            </a:r>
            <a:r>
              <a:rPr lang="en-US" sz="2400" b="0" kern="0" dirty="0" err="1">
                <a:latin typeface="Calibri" panose="020F0502020204030204" pitchFamily="34" charset="0"/>
                <a:cs typeface="Calibri" panose="020F0502020204030204" pitchFamily="34" charset="0"/>
              </a:rPr>
              <a:t>ToR</a:t>
            </a:r>
            <a:endParaRPr lang="en-US" sz="2400" b="0" kern="0" dirty="0">
              <a:latin typeface="Calibri" panose="020F0502020204030204" pitchFamily="34" charset="0"/>
              <a:cs typeface="Calibri" panose="020F0502020204030204" pitchFamily="34" charset="0"/>
            </a:endParaRPr>
          </a:p>
          <a:p>
            <a:pPr marL="342900" lvl="1" indent="-342900">
              <a:spcAft>
                <a:spcPts val="1200"/>
              </a:spcAft>
              <a:buFont typeface="Arial" panose="020B0604020202020204" pitchFamily="34" charset="0"/>
              <a:buChar char="•"/>
            </a:pPr>
            <a:r>
              <a:rPr lang="en-US" sz="2400" b="0" kern="0" dirty="0" err="1">
                <a:latin typeface="Calibri" panose="020F0502020204030204" pitchFamily="34" charset="0"/>
                <a:cs typeface="Calibri" panose="020F0502020204030204" pitchFamily="34" charset="0"/>
              </a:rPr>
              <a:t>ToR</a:t>
            </a:r>
            <a:r>
              <a:rPr lang="en-US" sz="2400" b="0" kern="0" dirty="0">
                <a:latin typeface="Calibri" panose="020F0502020204030204" pitchFamily="34" charset="0"/>
                <a:cs typeface="Calibri" panose="020F0502020204030204" pitchFamily="34" charset="0"/>
              </a:rPr>
              <a:t> must already include indications of the approach we seek; timeline and efforts must be consequent: </a:t>
            </a:r>
            <a:r>
              <a:rPr lang="en-US" sz="2400" b="0" u="sng" kern="0" dirty="0">
                <a:latin typeface="Calibri" panose="020F0502020204030204" pitchFamily="34" charset="0"/>
                <a:cs typeface="Calibri" panose="020F0502020204030204" pitchFamily="34" charset="0"/>
              </a:rPr>
              <a:t>the ESS is here to help</a:t>
            </a:r>
            <a:r>
              <a:rPr lang="en-US" sz="2400" b="0" kern="0" dirty="0">
                <a:latin typeface="Calibri" panose="020F0502020204030204" pitchFamily="34" charset="0"/>
                <a:cs typeface="Calibri" panose="020F0502020204030204" pitchFamily="34" charset="0"/>
              </a:rPr>
              <a:t>!</a:t>
            </a:r>
          </a:p>
        </p:txBody>
      </p:sp>
    </p:spTree>
    <p:extLst>
      <p:ext uri="{BB962C8B-B14F-4D97-AF65-F5344CB8AC3E}">
        <p14:creationId xmlns:p14="http://schemas.microsoft.com/office/powerpoint/2010/main" val="30555258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left)">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left)">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wipe(left)">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wipe(left)">
                                      <p:cBhvr>
                                        <p:cTn id="27"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C2D71-8BA4-4A4C-9B0B-EF4B2A007A88}"/>
              </a:ext>
            </a:extLst>
          </p:cNvPr>
          <p:cNvSpPr>
            <a:spLocks noGrp="1"/>
          </p:cNvSpPr>
          <p:nvPr>
            <p:ph type="sldNum" sz="quarter" idx="12"/>
          </p:nvPr>
        </p:nvSpPr>
        <p:spPr/>
        <p:txBody>
          <a:bodyPr/>
          <a:lstStyle/>
          <a:p>
            <a:pPr>
              <a:defRPr/>
            </a:pPr>
            <a:fld id="{8049D72B-E95B-4D1A-A70D-67CEE62E0D20}" type="slidenum">
              <a:rPr lang="en-GB" smtClean="0"/>
              <a:pPr>
                <a:defRPr/>
              </a:pPr>
              <a:t>17</a:t>
            </a:fld>
            <a:endParaRPr lang="en-GB"/>
          </a:p>
        </p:txBody>
      </p:sp>
      <p:sp>
        <p:nvSpPr>
          <p:cNvPr id="6" name="Title 1">
            <a:extLst>
              <a:ext uri="{FF2B5EF4-FFF2-40B4-BE49-F238E27FC236}">
                <a16:creationId xmlns:a16="http://schemas.microsoft.com/office/drawing/2014/main" id="{D95C42D7-D14D-4A4E-8C17-B87FFBE76059}"/>
              </a:ext>
            </a:extLst>
          </p:cNvPr>
          <p:cNvSpPr txBox="1">
            <a:spLocks/>
          </p:cNvSpPr>
          <p:nvPr/>
        </p:nvSpPr>
        <p:spPr bwMode="auto">
          <a:xfrm>
            <a:off x="1691680" y="1412776"/>
            <a:ext cx="7452320" cy="5100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pPr marL="342900" lvl="1" indent="-342900">
              <a:spcAft>
                <a:spcPts val="0"/>
              </a:spcAft>
              <a:buFont typeface="Arial" panose="020B0604020202020204" pitchFamily="34" charset="0"/>
              <a:buChar char="•"/>
            </a:pPr>
            <a:r>
              <a:rPr lang="en-US" sz="2400" b="0" kern="0" dirty="0">
                <a:latin typeface="Calibri" panose="020F0502020204030204" pitchFamily="34" charset="0"/>
                <a:cs typeface="Calibri" panose="020F0502020204030204" pitchFamily="34" charset="0"/>
              </a:rPr>
              <a:t>Some common </a:t>
            </a:r>
            <a:r>
              <a:rPr lang="en-US" sz="2400" b="0" kern="0" dirty="0" err="1">
                <a:latin typeface="Calibri" panose="020F0502020204030204" pitchFamily="34" charset="0"/>
                <a:cs typeface="Calibri" panose="020F0502020204030204" pitchFamily="34" charset="0"/>
              </a:rPr>
              <a:t>ToR</a:t>
            </a:r>
            <a:r>
              <a:rPr lang="en-US" sz="2400" b="0" kern="0" dirty="0">
                <a:latin typeface="Calibri" panose="020F0502020204030204" pitchFamily="34" charset="0"/>
                <a:cs typeface="Calibri" panose="020F0502020204030204" pitchFamily="34" charset="0"/>
              </a:rPr>
              <a:t> underestimations:</a:t>
            </a:r>
          </a:p>
          <a:p>
            <a:pPr marL="896938" lvl="2" indent="-342900">
              <a:spcAft>
                <a:spcPts val="0"/>
              </a:spcAft>
              <a:buFont typeface="Arial" panose="020B0604020202020204" pitchFamily="34" charset="0"/>
              <a:buChar char="•"/>
            </a:pPr>
            <a:r>
              <a:rPr lang="en-US" sz="2000" b="0" i="1" kern="0" dirty="0">
                <a:latin typeface="Calibri" panose="020F0502020204030204" pitchFamily="34" charset="0"/>
                <a:cs typeface="Calibri" panose="020F0502020204030204" pitchFamily="34" charset="0"/>
              </a:rPr>
              <a:t>Non provision for context-specific methods</a:t>
            </a:r>
          </a:p>
          <a:p>
            <a:pPr marL="896938" lvl="2" indent="-342900">
              <a:spcAft>
                <a:spcPts val="0"/>
              </a:spcAft>
              <a:buFont typeface="Arial" panose="020B0604020202020204" pitchFamily="34" charset="0"/>
              <a:buChar char="•"/>
            </a:pPr>
            <a:r>
              <a:rPr lang="en-US" sz="2000" b="0" i="1" kern="0" dirty="0">
                <a:latin typeface="Calibri" panose="020F0502020204030204" pitchFamily="34" charset="0"/>
                <a:cs typeface="Calibri" panose="020F0502020204030204" pitchFamily="34" charset="0"/>
              </a:rPr>
              <a:t>Preparation time (including tool development)</a:t>
            </a:r>
          </a:p>
          <a:p>
            <a:pPr marL="896938" lvl="2" indent="-342900">
              <a:spcAft>
                <a:spcPts val="0"/>
              </a:spcAft>
              <a:buFont typeface="Arial" panose="020B0604020202020204" pitchFamily="34" charset="0"/>
              <a:buChar char="•"/>
            </a:pPr>
            <a:r>
              <a:rPr lang="en-US" sz="2000" b="0" i="1" kern="0" dirty="0">
                <a:latin typeface="Calibri" panose="020F0502020204030204" pitchFamily="34" charset="0"/>
                <a:cs typeface="Calibri" panose="020F0502020204030204" pitchFamily="34" charset="0"/>
              </a:rPr>
              <a:t>Training time of enumerators</a:t>
            </a:r>
          </a:p>
          <a:p>
            <a:pPr marL="896938" lvl="2" indent="-342900">
              <a:spcAft>
                <a:spcPts val="0"/>
              </a:spcAft>
              <a:buFont typeface="Arial" panose="020B0604020202020204" pitchFamily="34" charset="0"/>
              <a:buChar char="•"/>
            </a:pPr>
            <a:r>
              <a:rPr lang="en-US" sz="2000" b="0" i="1" kern="0" dirty="0">
                <a:latin typeface="Calibri" panose="020F0502020204030204" pitchFamily="34" charset="0"/>
                <a:cs typeface="Calibri" panose="020F0502020204030204" pitchFamily="34" charset="0"/>
              </a:rPr>
              <a:t>Time for developing the surveys</a:t>
            </a:r>
          </a:p>
          <a:p>
            <a:pPr marL="896938" lvl="2" indent="-342900">
              <a:spcAft>
                <a:spcPts val="0"/>
              </a:spcAft>
              <a:buFont typeface="Arial" panose="020B0604020202020204" pitchFamily="34" charset="0"/>
              <a:buChar char="•"/>
            </a:pPr>
            <a:r>
              <a:rPr lang="en-US" sz="2000" b="0" i="1" kern="0" dirty="0">
                <a:latin typeface="Calibri" panose="020F0502020204030204" pitchFamily="34" charset="0"/>
                <a:cs typeface="Calibri" panose="020F0502020204030204" pitchFamily="34" charset="0"/>
              </a:rPr>
              <a:t>Time for data processing</a:t>
            </a:r>
          </a:p>
          <a:p>
            <a:pPr marL="896938" lvl="2" indent="-342900">
              <a:spcAft>
                <a:spcPts val="0"/>
              </a:spcAft>
              <a:buFont typeface="Arial" panose="020B0604020202020204" pitchFamily="34" charset="0"/>
              <a:buChar char="•"/>
            </a:pPr>
            <a:r>
              <a:rPr lang="en-US" sz="2000" b="0" i="1" kern="0" dirty="0">
                <a:latin typeface="Calibri" panose="020F0502020204030204" pitchFamily="34" charset="0"/>
                <a:cs typeface="Calibri" panose="020F0502020204030204" pitchFamily="34" charset="0"/>
              </a:rPr>
              <a:t>Expertise for statistical / image analysis </a:t>
            </a:r>
          </a:p>
          <a:p>
            <a:pPr marL="896938" lvl="2" indent="-342900">
              <a:spcAft>
                <a:spcPts val="1200"/>
              </a:spcAft>
              <a:buFont typeface="Arial" panose="020B0604020202020204" pitchFamily="34" charset="0"/>
              <a:buChar char="•"/>
            </a:pPr>
            <a:r>
              <a:rPr lang="en-US" sz="2000" b="0" i="1" kern="0" dirty="0">
                <a:latin typeface="Calibri" panose="020F0502020204030204" pitchFamily="34" charset="0"/>
                <a:cs typeface="Calibri" panose="020F0502020204030204" pitchFamily="34" charset="0"/>
              </a:rPr>
              <a:t>Equipment costs (if needed)</a:t>
            </a:r>
          </a:p>
          <a:p>
            <a:pPr marL="342900" lvl="1" indent="-342900">
              <a:spcAft>
                <a:spcPts val="1200"/>
              </a:spcAft>
              <a:buFont typeface="Arial" panose="020B0604020202020204" pitchFamily="34" charset="0"/>
              <a:buChar char="•"/>
            </a:pPr>
            <a:r>
              <a:rPr lang="en-US" sz="2400" b="0" kern="0" dirty="0">
                <a:latin typeface="Calibri" panose="020F0502020204030204" pitchFamily="34" charset="0"/>
                <a:cs typeface="Calibri" panose="020F0502020204030204" pitchFamily="34" charset="0"/>
              </a:rPr>
              <a:t>Never rely on one single method of evidence gathering: this is always true, even more when evaluating in these contexts</a:t>
            </a:r>
          </a:p>
          <a:p>
            <a:pPr marL="342900" lvl="1" indent="-342900">
              <a:spcAft>
                <a:spcPts val="0"/>
              </a:spcAft>
              <a:buFont typeface="Arial" panose="020B0604020202020204" pitchFamily="34" charset="0"/>
              <a:buChar char="•"/>
            </a:pPr>
            <a:r>
              <a:rPr lang="en-US" sz="2400" b="0" kern="0" dirty="0">
                <a:latin typeface="Calibri" panose="020F0502020204030204" pitchFamily="34" charset="0"/>
                <a:cs typeface="Calibri" panose="020F0502020204030204" pitchFamily="34" charset="0"/>
              </a:rPr>
              <a:t>Don’t over-focus on technologies: they are a mean to achieve an end, not a mean </a:t>
            </a:r>
            <a:r>
              <a:rPr lang="en-US" sz="2400" b="0" i="1" kern="0" dirty="0">
                <a:latin typeface="Calibri" panose="020F0502020204030204" pitchFamily="34" charset="0"/>
                <a:cs typeface="Calibri" panose="020F0502020204030204" pitchFamily="34" charset="0"/>
              </a:rPr>
              <a:t>per se</a:t>
            </a:r>
          </a:p>
        </p:txBody>
      </p:sp>
      <p:sp>
        <p:nvSpPr>
          <p:cNvPr id="7" name="Title 1">
            <a:extLst>
              <a:ext uri="{FF2B5EF4-FFF2-40B4-BE49-F238E27FC236}">
                <a16:creationId xmlns:a16="http://schemas.microsoft.com/office/drawing/2014/main" id="{BA93859A-C1CC-4EFE-88E8-DBBA631A4029}"/>
              </a:ext>
            </a:extLst>
          </p:cNvPr>
          <p:cNvSpPr txBox="1">
            <a:spLocks/>
          </p:cNvSpPr>
          <p:nvPr/>
        </p:nvSpPr>
        <p:spPr bwMode="auto">
          <a:xfrm>
            <a:off x="5796136" y="345212"/>
            <a:ext cx="3347864" cy="589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pPr marL="0" indent="0"/>
            <a:r>
              <a:rPr lang="en-US" sz="2400" kern="0" dirty="0">
                <a:solidFill>
                  <a:schemeClr val="bg1"/>
                </a:solidFill>
                <a:latin typeface="Calibri" panose="020F0502020204030204" pitchFamily="34" charset="0"/>
                <a:cs typeface="Calibri" panose="020F0502020204030204" pitchFamily="34" charset="0"/>
              </a:rPr>
              <a:t>What we have learnt (2)</a:t>
            </a:r>
            <a:endParaRPr lang="en-GB" sz="2400" kern="0"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85572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wipe(left)">
                                      <p:cBhvr>
                                        <p:cTn id="10" dur="500"/>
                                        <p:tgtEl>
                                          <p:spTgt spid="6">
                                            <p:txEl>
                                              <p:pRg st="1" end="1"/>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Effect transition="in" filter="wipe(left)">
                                      <p:cBhvr>
                                        <p:cTn id="13" dur="500"/>
                                        <p:tgtEl>
                                          <p:spTgt spid="6">
                                            <p:txEl>
                                              <p:pRg st="2" end="2"/>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6">
                                            <p:txEl>
                                              <p:pRg st="3" end="3"/>
                                            </p:txEl>
                                          </p:spTgt>
                                        </p:tgtEl>
                                        <p:attrNameLst>
                                          <p:attrName>style.visibility</p:attrName>
                                        </p:attrNameLst>
                                      </p:cBhvr>
                                      <p:to>
                                        <p:strVal val="visible"/>
                                      </p:to>
                                    </p:set>
                                    <p:animEffect transition="in" filter="wipe(left)">
                                      <p:cBhvr>
                                        <p:cTn id="16" dur="500"/>
                                        <p:tgtEl>
                                          <p:spTgt spid="6">
                                            <p:txEl>
                                              <p:pRg st="3" end="3"/>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Effect transition="in" filter="wipe(left)">
                                      <p:cBhvr>
                                        <p:cTn id="19" dur="500"/>
                                        <p:tgtEl>
                                          <p:spTgt spid="6">
                                            <p:txEl>
                                              <p:pRg st="4" end="4"/>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6">
                                            <p:txEl>
                                              <p:pRg st="5" end="5"/>
                                            </p:txEl>
                                          </p:spTgt>
                                        </p:tgtEl>
                                        <p:attrNameLst>
                                          <p:attrName>style.visibility</p:attrName>
                                        </p:attrNameLst>
                                      </p:cBhvr>
                                      <p:to>
                                        <p:strVal val="visible"/>
                                      </p:to>
                                    </p:set>
                                    <p:animEffect transition="in" filter="wipe(left)">
                                      <p:cBhvr>
                                        <p:cTn id="22" dur="500"/>
                                        <p:tgtEl>
                                          <p:spTgt spid="6">
                                            <p:txEl>
                                              <p:pRg st="5" end="5"/>
                                            </p:tx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6">
                                            <p:txEl>
                                              <p:pRg st="6" end="6"/>
                                            </p:txEl>
                                          </p:spTgt>
                                        </p:tgtEl>
                                        <p:attrNameLst>
                                          <p:attrName>style.visibility</p:attrName>
                                        </p:attrNameLst>
                                      </p:cBhvr>
                                      <p:to>
                                        <p:strVal val="visible"/>
                                      </p:to>
                                    </p:set>
                                    <p:animEffect transition="in" filter="wipe(left)">
                                      <p:cBhvr>
                                        <p:cTn id="25" dur="500"/>
                                        <p:tgtEl>
                                          <p:spTgt spid="6">
                                            <p:txEl>
                                              <p:pRg st="6" end="6"/>
                                            </p:txEl>
                                          </p:spTgt>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6">
                                            <p:txEl>
                                              <p:pRg st="7" end="7"/>
                                            </p:txEl>
                                          </p:spTgt>
                                        </p:tgtEl>
                                        <p:attrNameLst>
                                          <p:attrName>style.visibility</p:attrName>
                                        </p:attrNameLst>
                                      </p:cBhvr>
                                      <p:to>
                                        <p:strVal val="visible"/>
                                      </p:to>
                                    </p:set>
                                    <p:animEffect transition="in" filter="wipe(left)">
                                      <p:cBhvr>
                                        <p:cTn id="28" dur="500"/>
                                        <p:tgtEl>
                                          <p:spTgt spid="6">
                                            <p:txEl>
                                              <p:pRg st="7" end="7"/>
                                            </p:txEl>
                                          </p:spTgt>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6">
                                            <p:txEl>
                                              <p:pRg st="8" end="8"/>
                                            </p:txEl>
                                          </p:spTgt>
                                        </p:tgtEl>
                                        <p:attrNameLst>
                                          <p:attrName>style.visibility</p:attrName>
                                        </p:attrNameLst>
                                      </p:cBhvr>
                                      <p:to>
                                        <p:strVal val="visible"/>
                                      </p:to>
                                    </p:set>
                                    <p:animEffect transition="in" filter="wipe(left)">
                                      <p:cBhvr>
                                        <p:cTn id="31" dur="500"/>
                                        <p:tgtEl>
                                          <p:spTgt spid="6">
                                            <p:txEl>
                                              <p:pRg st="8" end="8"/>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6">
                                            <p:txEl>
                                              <p:pRg st="9" end="9"/>
                                            </p:txEl>
                                          </p:spTgt>
                                        </p:tgtEl>
                                        <p:attrNameLst>
                                          <p:attrName>style.visibility</p:attrName>
                                        </p:attrNameLst>
                                      </p:cBhvr>
                                      <p:to>
                                        <p:strVal val="visible"/>
                                      </p:to>
                                    </p:set>
                                    <p:animEffect transition="in" filter="wipe(left)">
                                      <p:cBhvr>
                                        <p:cTn id="36" dur="500"/>
                                        <p:tgtEl>
                                          <p:spTgt spid="6">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C2D71-8BA4-4A4C-9B0B-EF4B2A007A88}"/>
              </a:ext>
            </a:extLst>
          </p:cNvPr>
          <p:cNvSpPr>
            <a:spLocks noGrp="1"/>
          </p:cNvSpPr>
          <p:nvPr>
            <p:ph type="sldNum" sz="quarter" idx="12"/>
          </p:nvPr>
        </p:nvSpPr>
        <p:spPr/>
        <p:txBody>
          <a:bodyPr/>
          <a:lstStyle/>
          <a:p>
            <a:pPr>
              <a:defRPr/>
            </a:pPr>
            <a:fld id="{8049D72B-E95B-4D1A-A70D-67CEE62E0D20}" type="slidenum">
              <a:rPr lang="en-GB" smtClean="0"/>
              <a:pPr>
                <a:defRPr/>
              </a:pPr>
              <a:t>18</a:t>
            </a:fld>
            <a:endParaRPr lang="en-GB" dirty="0"/>
          </a:p>
        </p:txBody>
      </p:sp>
      <p:sp>
        <p:nvSpPr>
          <p:cNvPr id="5" name="Title 1">
            <a:extLst>
              <a:ext uri="{FF2B5EF4-FFF2-40B4-BE49-F238E27FC236}">
                <a16:creationId xmlns:a16="http://schemas.microsoft.com/office/drawing/2014/main" id="{AF216D81-CFD8-4B93-9E00-E72B84F681EB}"/>
              </a:ext>
            </a:extLst>
          </p:cNvPr>
          <p:cNvSpPr txBox="1">
            <a:spLocks/>
          </p:cNvSpPr>
          <p:nvPr/>
        </p:nvSpPr>
        <p:spPr bwMode="auto">
          <a:xfrm>
            <a:off x="5796136" y="345212"/>
            <a:ext cx="3347864" cy="589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pPr marL="0" indent="0"/>
            <a:r>
              <a:rPr lang="en-US" sz="2400" kern="0" dirty="0">
                <a:solidFill>
                  <a:schemeClr val="bg1"/>
                </a:solidFill>
                <a:latin typeface="Calibri" panose="020F0502020204030204" pitchFamily="34" charset="0"/>
                <a:cs typeface="Calibri" panose="020F0502020204030204" pitchFamily="34" charset="0"/>
              </a:rPr>
              <a:t>What we have learnt (3)</a:t>
            </a:r>
            <a:endParaRPr lang="en-GB" sz="2400" kern="0" dirty="0">
              <a:solidFill>
                <a:schemeClr val="bg1"/>
              </a:solidFill>
              <a:latin typeface="Calibri" panose="020F0502020204030204" pitchFamily="34" charset="0"/>
              <a:cs typeface="Calibri" panose="020F0502020204030204" pitchFamily="34" charset="0"/>
            </a:endParaRPr>
          </a:p>
        </p:txBody>
      </p:sp>
      <p:sp>
        <p:nvSpPr>
          <p:cNvPr id="6" name="Title 1">
            <a:extLst>
              <a:ext uri="{FF2B5EF4-FFF2-40B4-BE49-F238E27FC236}">
                <a16:creationId xmlns:a16="http://schemas.microsoft.com/office/drawing/2014/main" id="{9BE2E5DE-3C07-4886-B5FE-DB803D55FEED}"/>
              </a:ext>
            </a:extLst>
          </p:cNvPr>
          <p:cNvSpPr txBox="1">
            <a:spLocks/>
          </p:cNvSpPr>
          <p:nvPr/>
        </p:nvSpPr>
        <p:spPr bwMode="auto">
          <a:xfrm>
            <a:off x="1691680" y="1736812"/>
            <a:ext cx="7452320" cy="3384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pPr marL="342900" lvl="1" indent="-342900">
              <a:spcAft>
                <a:spcPts val="1200"/>
              </a:spcAft>
              <a:buFont typeface="Arial" panose="020B0604020202020204" pitchFamily="34" charset="0"/>
              <a:buChar char="•"/>
            </a:pPr>
            <a:r>
              <a:rPr lang="en-US" sz="2400" b="0" kern="0" dirty="0">
                <a:latin typeface="Calibri" panose="020F0502020204030204" pitchFamily="34" charset="0"/>
                <a:cs typeface="Calibri" panose="020F0502020204030204" pitchFamily="34" charset="0"/>
              </a:rPr>
              <a:t>When evaluating in FCAS, </a:t>
            </a:r>
            <a:r>
              <a:rPr lang="en-US" sz="2400" kern="0" dirty="0">
                <a:latin typeface="Calibri" panose="020F0502020204030204" pitchFamily="34" charset="0"/>
                <a:cs typeface="Calibri" panose="020F0502020204030204" pitchFamily="34" charset="0"/>
              </a:rPr>
              <a:t>conflict sensitivity </a:t>
            </a:r>
            <a:r>
              <a:rPr lang="en-US" sz="2400" b="0" kern="0" dirty="0">
                <a:latin typeface="Calibri" panose="020F0502020204030204" pitchFamily="34" charset="0"/>
                <a:cs typeface="Calibri" panose="020F0502020204030204" pitchFamily="34" charset="0"/>
              </a:rPr>
              <a:t>is a </a:t>
            </a:r>
            <a:r>
              <a:rPr lang="en-US" sz="2400" kern="0" dirty="0">
                <a:latin typeface="Calibri" panose="020F0502020204030204" pitchFamily="34" charset="0"/>
                <a:cs typeface="Calibri" panose="020F0502020204030204" pitchFamily="34" charset="0"/>
              </a:rPr>
              <a:t>further evaluation criterion</a:t>
            </a:r>
          </a:p>
          <a:p>
            <a:pPr marL="342900" lvl="1" indent="-342900">
              <a:spcAft>
                <a:spcPts val="1200"/>
              </a:spcAft>
              <a:buFont typeface="Arial" panose="020B0604020202020204" pitchFamily="34" charset="0"/>
              <a:buChar char="•"/>
            </a:pPr>
            <a:r>
              <a:rPr lang="en-IE" sz="2400" b="0" kern="0" dirty="0">
                <a:latin typeface="Calibri" panose="020F0502020204030204" pitchFamily="34" charset="0"/>
                <a:cs typeface="Calibri" panose="020F0502020204030204" pitchFamily="34" charset="0"/>
              </a:rPr>
              <a:t>All interventions in FCAS should be designed with CS in mind but this is not always the case. </a:t>
            </a:r>
          </a:p>
          <a:p>
            <a:pPr marL="987425" lvl="2" indent="-342900">
              <a:spcAft>
                <a:spcPts val="1200"/>
              </a:spcAft>
              <a:buFont typeface="Wingdings" panose="05000000000000000000" pitchFamily="2" charset="2"/>
              <a:buChar char="ü"/>
            </a:pPr>
            <a:r>
              <a:rPr lang="en-IE" sz="2400" b="0" kern="0" dirty="0">
                <a:latin typeface="Calibri" panose="020F0502020204030204" pitchFamily="34" charset="0"/>
                <a:cs typeface="Calibri" panose="020F0502020204030204" pitchFamily="34" charset="0"/>
              </a:rPr>
              <a:t>Even in these cases, CS can and shall be assessed</a:t>
            </a:r>
            <a:endParaRPr lang="en-US" sz="2400" b="0" i="1" kern="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15898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left)">
                                      <p:cBhvr>
                                        <p:cTn id="12" dur="500"/>
                                        <p:tgtEl>
                                          <p:spTgt spid="6">
                                            <p:txEl>
                                              <p:pRg st="1" end="1"/>
                                            </p:txEl>
                                          </p:spTgt>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wipe(left)">
                                      <p:cBhvr>
                                        <p:cTn id="15"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BD0B81-D07D-40F6-B9D9-3CC9FF818C7C}"/>
              </a:ext>
            </a:extLst>
          </p:cNvPr>
          <p:cNvSpPr>
            <a:spLocks noGrp="1"/>
          </p:cNvSpPr>
          <p:nvPr>
            <p:ph type="title"/>
          </p:nvPr>
        </p:nvSpPr>
        <p:spPr>
          <a:xfrm>
            <a:off x="2589780" y="1628800"/>
            <a:ext cx="6554220" cy="4392488"/>
          </a:xfrm>
        </p:spPr>
        <p:txBody>
          <a:bodyPr/>
          <a:lstStyle/>
          <a:p>
            <a:pPr marL="0" indent="0">
              <a:spcAft>
                <a:spcPts val="1200"/>
              </a:spcAft>
            </a:pPr>
            <a:r>
              <a:rPr lang="en-US" sz="2400" b="0" dirty="0">
                <a:latin typeface="Calibri" panose="020F0502020204030204" pitchFamily="34" charset="0"/>
                <a:cs typeface="Calibri" panose="020F0502020204030204" pitchFamily="34" charset="0"/>
              </a:rPr>
              <a:t>Do you or any of your colleagues plan to launch an evaluation in a hard-to-reach area?</a:t>
            </a:r>
            <a:br>
              <a:rPr lang="en-US" sz="2400" b="0" dirty="0">
                <a:latin typeface="Calibri" panose="020F0502020204030204" pitchFamily="34" charset="0"/>
                <a:cs typeface="Calibri" panose="020F0502020204030204" pitchFamily="34" charset="0"/>
              </a:rPr>
            </a:br>
            <a:r>
              <a:rPr lang="en-US" sz="2400" b="0" dirty="0">
                <a:latin typeface="Calibri" panose="020F0502020204030204" pitchFamily="34" charset="0"/>
                <a:cs typeface="Calibri" panose="020F0502020204030204" pitchFamily="34" charset="0"/>
              </a:rPr>
              <a:t/>
            </a:r>
            <a:br>
              <a:rPr lang="en-US" sz="2400" b="0" dirty="0">
                <a:latin typeface="Calibri" panose="020F0502020204030204" pitchFamily="34" charset="0"/>
                <a:cs typeface="Calibri" panose="020F0502020204030204" pitchFamily="34" charset="0"/>
              </a:rPr>
            </a:br>
            <a:r>
              <a:rPr lang="en-US" sz="2400" b="0" dirty="0">
                <a:latin typeface="Calibri" panose="020F0502020204030204" pitchFamily="34" charset="0"/>
                <a:cs typeface="Calibri" panose="020F0502020204030204" pitchFamily="34" charset="0"/>
              </a:rPr>
              <a:t>If you are staff of an EU Delegation, contact the ESS as early as possible for a </a:t>
            </a:r>
            <a:r>
              <a:rPr lang="en-US" sz="2400" b="0" dirty="0" err="1">
                <a:latin typeface="Calibri" panose="020F0502020204030204" pitchFamily="34" charset="0"/>
                <a:cs typeface="Calibri" panose="020F0502020204030204" pitchFamily="34" charset="0"/>
              </a:rPr>
              <a:t>customised</a:t>
            </a:r>
            <a:r>
              <a:rPr lang="en-US" sz="2400" b="0" dirty="0">
                <a:latin typeface="Calibri" panose="020F0502020204030204" pitchFamily="34" charset="0"/>
                <a:cs typeface="Calibri" panose="020F0502020204030204" pitchFamily="34" charset="0"/>
              </a:rPr>
              <a:t> support – </a:t>
            </a:r>
            <a:r>
              <a:rPr lang="en-US" sz="2400" b="0" i="1" dirty="0">
                <a:latin typeface="Calibri" panose="020F0502020204030204" pitchFamily="34" charset="0"/>
                <a:cs typeface="Calibri" panose="020F0502020204030204" pitchFamily="34" charset="0"/>
                <a:hlinkClick r:id="rId2"/>
              </a:rPr>
              <a:t>helpdesk@evaluationsupport.eu</a:t>
            </a:r>
            <a:r>
              <a:rPr lang="en-US" sz="2400" b="0" i="1" dirty="0">
                <a:latin typeface="Calibri" panose="020F0502020204030204" pitchFamily="34" charset="0"/>
                <a:cs typeface="Calibri" panose="020F0502020204030204" pitchFamily="34" charset="0"/>
              </a:rPr>
              <a:t> </a:t>
            </a:r>
            <a:r>
              <a:rPr lang="en-US" sz="2400" b="0" dirty="0">
                <a:latin typeface="Calibri" panose="020F0502020204030204" pitchFamily="34" charset="0"/>
                <a:cs typeface="Calibri" panose="020F0502020204030204" pitchFamily="34" charset="0"/>
              </a:rPr>
              <a:t/>
            </a:r>
            <a:br>
              <a:rPr lang="en-US" sz="2400" b="0" dirty="0">
                <a:latin typeface="Calibri" panose="020F0502020204030204" pitchFamily="34" charset="0"/>
                <a:cs typeface="Calibri" panose="020F0502020204030204" pitchFamily="34" charset="0"/>
              </a:rPr>
            </a:br>
            <a:r>
              <a:rPr lang="en-US" sz="2400" b="0" dirty="0">
                <a:latin typeface="Calibri" panose="020F0502020204030204" pitchFamily="34" charset="0"/>
                <a:cs typeface="Calibri" panose="020F0502020204030204" pitchFamily="34" charset="0"/>
              </a:rPr>
              <a:t/>
            </a:r>
            <a:br>
              <a:rPr lang="en-US" sz="2400" b="0" dirty="0">
                <a:latin typeface="Calibri" panose="020F0502020204030204" pitchFamily="34" charset="0"/>
                <a:cs typeface="Calibri" panose="020F0502020204030204" pitchFamily="34" charset="0"/>
              </a:rPr>
            </a:br>
            <a:r>
              <a:rPr lang="en-US" sz="2400" b="0" dirty="0">
                <a:latin typeface="Calibri" panose="020F0502020204030204" pitchFamily="34" charset="0"/>
                <a:cs typeface="Calibri" panose="020F0502020204030204" pitchFamily="34" charset="0"/>
              </a:rPr>
              <a:t>If you are not a EUD staff, feel free to use the </a:t>
            </a:r>
            <a:r>
              <a:rPr lang="en-US" sz="2400" b="0" dirty="0">
                <a:latin typeface="Calibri" panose="020F0502020204030204" pitchFamily="34" charset="0"/>
                <a:cs typeface="Calibri" panose="020F0502020204030204" pitchFamily="34" charset="0"/>
                <a:hlinkClick r:id="rId3"/>
              </a:rPr>
              <a:t>materials of our conference cycle and the further literature </a:t>
            </a:r>
            <a:r>
              <a:rPr lang="en-US" sz="2400" b="0" dirty="0">
                <a:latin typeface="Calibri" panose="020F0502020204030204" pitchFamily="34" charset="0"/>
                <a:cs typeface="Calibri" panose="020F0502020204030204" pitchFamily="34" charset="0"/>
              </a:rPr>
              <a:t>as references and monitor the library frequently, as we will add further references even in the future. </a:t>
            </a:r>
            <a:endParaRPr lang="en-GB" sz="2400" b="0"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62FC2D71-8BA4-4A4C-9B0B-EF4B2A007A88}"/>
              </a:ext>
            </a:extLst>
          </p:cNvPr>
          <p:cNvSpPr>
            <a:spLocks noGrp="1"/>
          </p:cNvSpPr>
          <p:nvPr>
            <p:ph type="sldNum" sz="quarter" idx="12"/>
          </p:nvPr>
        </p:nvSpPr>
        <p:spPr/>
        <p:txBody>
          <a:bodyPr/>
          <a:lstStyle/>
          <a:p>
            <a:pPr>
              <a:defRPr/>
            </a:pPr>
            <a:fld id="{8049D72B-E95B-4D1A-A70D-67CEE62E0D20}" type="slidenum">
              <a:rPr lang="en-GB" smtClean="0"/>
              <a:pPr>
                <a:defRPr/>
              </a:pPr>
              <a:t>19</a:t>
            </a:fld>
            <a:endParaRPr lang="en-GB"/>
          </a:p>
        </p:txBody>
      </p:sp>
    </p:spTree>
    <p:extLst>
      <p:ext uri="{BB962C8B-B14F-4D97-AF65-F5344CB8AC3E}">
        <p14:creationId xmlns:p14="http://schemas.microsoft.com/office/powerpoint/2010/main" val="3479771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C2D71-8BA4-4A4C-9B0B-EF4B2A007A88}"/>
              </a:ext>
            </a:extLst>
          </p:cNvPr>
          <p:cNvSpPr>
            <a:spLocks noGrp="1"/>
          </p:cNvSpPr>
          <p:nvPr>
            <p:ph type="sldNum" sz="quarter" idx="12"/>
          </p:nvPr>
        </p:nvSpPr>
        <p:spPr/>
        <p:txBody>
          <a:bodyPr/>
          <a:lstStyle/>
          <a:p>
            <a:pPr>
              <a:defRPr/>
            </a:pPr>
            <a:fld id="{8049D72B-E95B-4D1A-A70D-67CEE62E0D20}" type="slidenum">
              <a:rPr lang="en-GB" smtClean="0"/>
              <a:pPr>
                <a:defRPr/>
              </a:pPr>
              <a:t>2</a:t>
            </a:fld>
            <a:endParaRPr lang="en-GB"/>
          </a:p>
        </p:txBody>
      </p:sp>
      <p:sp>
        <p:nvSpPr>
          <p:cNvPr id="2" name="TextBox 1">
            <a:extLst>
              <a:ext uri="{FF2B5EF4-FFF2-40B4-BE49-F238E27FC236}">
                <a16:creationId xmlns:a16="http://schemas.microsoft.com/office/drawing/2014/main" id="{9A232D6F-7F0F-427B-B3AF-4D697FB678DC}"/>
              </a:ext>
            </a:extLst>
          </p:cNvPr>
          <p:cNvSpPr txBox="1"/>
          <p:nvPr/>
        </p:nvSpPr>
        <p:spPr>
          <a:xfrm>
            <a:off x="683568" y="1936283"/>
            <a:ext cx="8280920" cy="3277820"/>
          </a:xfrm>
          <a:prstGeom prst="rect">
            <a:avLst/>
          </a:prstGeom>
          <a:noFill/>
        </p:spPr>
        <p:txBody>
          <a:bodyPr wrap="square" rtlCol="0">
            <a:spAutoFit/>
          </a:bodyPr>
          <a:lstStyle/>
          <a:p>
            <a:pPr marL="342900" indent="-342900">
              <a:spcAft>
                <a:spcPts val="600"/>
              </a:spcAft>
              <a:buFont typeface="Arial" panose="020B0604020202020204" pitchFamily="34" charset="0"/>
              <a:buChar char="•"/>
            </a:pPr>
            <a:r>
              <a:rPr lang="en-IE" sz="2400" b="0" dirty="0">
                <a:solidFill>
                  <a:srgbClr val="0F5494"/>
                </a:solidFill>
                <a:latin typeface="Calibri" panose="020F0502020204030204" pitchFamily="34" charset="0"/>
                <a:cs typeface="Calibri" panose="020F0502020204030204" pitchFamily="34" charset="0"/>
              </a:rPr>
              <a:t>Around </a:t>
            </a:r>
            <a:r>
              <a:rPr lang="en-IE" sz="2400" dirty="0">
                <a:solidFill>
                  <a:srgbClr val="0F5494"/>
                </a:solidFill>
                <a:latin typeface="Calibri" panose="020F0502020204030204" pitchFamily="34" charset="0"/>
                <a:cs typeface="Calibri" panose="020F0502020204030204" pitchFamily="34" charset="0"/>
              </a:rPr>
              <a:t>2 billion people </a:t>
            </a:r>
            <a:r>
              <a:rPr lang="en-IE" sz="2400" b="0" dirty="0">
                <a:solidFill>
                  <a:srgbClr val="0F5494"/>
                </a:solidFill>
                <a:latin typeface="Calibri" panose="020F0502020204030204" pitchFamily="34" charset="0"/>
                <a:cs typeface="Calibri" panose="020F0502020204030204" pitchFamily="34" charset="0"/>
              </a:rPr>
              <a:t>and </a:t>
            </a:r>
            <a:r>
              <a:rPr lang="en-IE" sz="2400" dirty="0">
                <a:solidFill>
                  <a:srgbClr val="0F5494"/>
                </a:solidFill>
                <a:latin typeface="Calibri" panose="020F0502020204030204" pitchFamily="34" charset="0"/>
                <a:cs typeface="Calibri" panose="020F0502020204030204" pitchFamily="34" charset="0"/>
              </a:rPr>
              <a:t>half of the world's poor </a:t>
            </a:r>
            <a:r>
              <a:rPr lang="en-IE" sz="2400" b="0" dirty="0">
                <a:solidFill>
                  <a:srgbClr val="0F5494"/>
                </a:solidFill>
                <a:latin typeface="Calibri" panose="020F0502020204030204" pitchFamily="34" charset="0"/>
                <a:cs typeface="Calibri" panose="020F0502020204030204" pitchFamily="34" charset="0"/>
              </a:rPr>
              <a:t>live in fragile or conflict-affected states (</a:t>
            </a:r>
            <a:r>
              <a:rPr lang="en-IE" sz="2400" dirty="0">
                <a:solidFill>
                  <a:srgbClr val="0F5494"/>
                </a:solidFill>
                <a:latin typeface="Calibri" panose="020F0502020204030204" pitchFamily="34" charset="0"/>
                <a:cs typeface="Calibri" panose="020F0502020204030204" pitchFamily="34" charset="0"/>
              </a:rPr>
              <a:t>FCAS</a:t>
            </a:r>
            <a:r>
              <a:rPr lang="en-IE" sz="2400" b="0" dirty="0">
                <a:solidFill>
                  <a:srgbClr val="0F5494"/>
                </a:solidFill>
                <a:latin typeface="Calibri" panose="020F0502020204030204" pitchFamily="34" charset="0"/>
                <a:cs typeface="Calibri" panose="020F0502020204030204" pitchFamily="34" charset="0"/>
              </a:rPr>
              <a:t>).</a:t>
            </a:r>
          </a:p>
          <a:p>
            <a:pPr marL="342900" indent="-342900">
              <a:spcAft>
                <a:spcPts val="600"/>
              </a:spcAft>
              <a:buFont typeface="Arial" panose="020B0604020202020204" pitchFamily="34" charset="0"/>
              <a:buChar char="•"/>
            </a:pPr>
            <a:r>
              <a:rPr lang="en-IE" sz="2400" dirty="0">
                <a:solidFill>
                  <a:srgbClr val="0F5494"/>
                </a:solidFill>
                <a:latin typeface="Calibri" panose="020F0502020204030204" pitchFamily="34" charset="0"/>
                <a:cs typeface="Calibri" panose="020F0502020204030204" pitchFamily="34" charset="0"/>
              </a:rPr>
              <a:t>2016</a:t>
            </a:r>
            <a:r>
              <a:rPr lang="en-IE" sz="2400" b="0" dirty="0">
                <a:solidFill>
                  <a:srgbClr val="0F5494"/>
                </a:solidFill>
                <a:latin typeface="Calibri" panose="020F0502020204030204" pitchFamily="34" charset="0"/>
                <a:cs typeface="Calibri" panose="020F0502020204030204" pitchFamily="34" charset="0"/>
              </a:rPr>
              <a:t>: EU's development cooperation with </a:t>
            </a:r>
            <a:r>
              <a:rPr lang="en-IE" sz="2400" dirty="0">
                <a:solidFill>
                  <a:srgbClr val="0F5494"/>
                </a:solidFill>
                <a:latin typeface="Calibri" panose="020F0502020204030204" pitchFamily="34" charset="0"/>
                <a:cs typeface="Calibri" panose="020F0502020204030204" pitchFamily="34" charset="0"/>
              </a:rPr>
              <a:t>FCAS</a:t>
            </a:r>
            <a:r>
              <a:rPr lang="en-IE" sz="2400" b="0" dirty="0">
                <a:solidFill>
                  <a:srgbClr val="0F5494"/>
                </a:solidFill>
                <a:latin typeface="Calibri" panose="020F0502020204030204" pitchFamily="34" charset="0"/>
                <a:cs typeface="Calibri" panose="020F0502020204030204" pitchFamily="34" charset="0"/>
              </a:rPr>
              <a:t> represented </a:t>
            </a:r>
            <a:r>
              <a:rPr lang="en-IE" sz="2400" dirty="0">
                <a:solidFill>
                  <a:srgbClr val="0F5494"/>
                </a:solidFill>
                <a:latin typeface="Calibri" panose="020F0502020204030204" pitchFamily="34" charset="0"/>
                <a:cs typeface="Calibri" panose="020F0502020204030204" pitchFamily="34" charset="0"/>
              </a:rPr>
              <a:t>52.8% of total DEVCO </a:t>
            </a:r>
            <a:r>
              <a:rPr lang="en-IE" sz="2400" b="0" dirty="0">
                <a:solidFill>
                  <a:srgbClr val="0F5494"/>
                </a:solidFill>
                <a:latin typeface="Calibri" panose="020F0502020204030204" pitchFamily="34" charset="0"/>
                <a:cs typeface="Calibri" panose="020F0502020204030204" pitchFamily="34" charset="0"/>
              </a:rPr>
              <a:t>commitments.</a:t>
            </a:r>
          </a:p>
          <a:p>
            <a:pPr marL="342900" indent="-342900">
              <a:spcAft>
                <a:spcPts val="600"/>
              </a:spcAft>
              <a:buFont typeface="Arial" panose="020B0604020202020204" pitchFamily="34" charset="0"/>
              <a:buChar char="•"/>
            </a:pPr>
            <a:r>
              <a:rPr lang="en-IE" sz="2400" dirty="0">
                <a:solidFill>
                  <a:srgbClr val="0F5494"/>
                </a:solidFill>
                <a:latin typeface="Calibri" panose="020F0502020204030204" pitchFamily="34" charset="0"/>
                <a:cs typeface="Calibri" panose="020F0502020204030204" pitchFamily="34" charset="0"/>
              </a:rPr>
              <a:t>2019</a:t>
            </a:r>
            <a:r>
              <a:rPr lang="en-IE" sz="2400" b="0" dirty="0">
                <a:solidFill>
                  <a:srgbClr val="0F5494"/>
                </a:solidFill>
                <a:latin typeface="Calibri" panose="020F0502020204030204" pitchFamily="34" charset="0"/>
                <a:cs typeface="Calibri" panose="020F0502020204030204" pitchFamily="34" charset="0"/>
              </a:rPr>
              <a:t>: commitments of </a:t>
            </a:r>
            <a:r>
              <a:rPr lang="en-IE" sz="2400" dirty="0">
                <a:solidFill>
                  <a:srgbClr val="0F5494"/>
                </a:solidFill>
                <a:latin typeface="Calibri" panose="020F0502020204030204" pitchFamily="34" charset="0"/>
                <a:cs typeface="Calibri" panose="020F0502020204030204" pitchFamily="34" charset="0"/>
              </a:rPr>
              <a:t>DAC members in FCAS = 60% </a:t>
            </a:r>
            <a:r>
              <a:rPr lang="en-IE" sz="2400" b="0" dirty="0">
                <a:solidFill>
                  <a:srgbClr val="0F5494"/>
                </a:solidFill>
                <a:latin typeface="Calibri" panose="020F0502020204030204" pitchFamily="34" charset="0"/>
                <a:cs typeface="Calibri" panose="020F0502020204030204" pitchFamily="34" charset="0"/>
              </a:rPr>
              <a:t>of overall expenditure.</a:t>
            </a:r>
          </a:p>
          <a:p>
            <a:pPr marL="342900" indent="-342900">
              <a:spcAft>
                <a:spcPts val="600"/>
              </a:spcAft>
              <a:buFont typeface="Arial" panose="020B0604020202020204" pitchFamily="34" charset="0"/>
              <a:buChar char="•"/>
            </a:pPr>
            <a:r>
              <a:rPr lang="en-IE" sz="2400" dirty="0">
                <a:solidFill>
                  <a:srgbClr val="0F5494"/>
                </a:solidFill>
                <a:latin typeface="Calibri" panose="020F0502020204030204" pitchFamily="34" charset="0"/>
                <a:cs typeface="Calibri" panose="020F0502020204030204" pitchFamily="34" charset="0"/>
              </a:rPr>
              <a:t>Logistic and security risks make the travel to some areas of FCAS particularly challenging – sometimes impossible.</a:t>
            </a:r>
            <a:endParaRPr lang="en-GB" sz="1800" dirty="0">
              <a:solidFill>
                <a:srgbClr val="0F5494"/>
              </a:solidFill>
            </a:endParaRPr>
          </a:p>
        </p:txBody>
      </p:sp>
    </p:spTree>
    <p:extLst>
      <p:ext uri="{BB962C8B-B14F-4D97-AF65-F5344CB8AC3E}">
        <p14:creationId xmlns:p14="http://schemas.microsoft.com/office/powerpoint/2010/main" val="177946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5"/>
          <p:cNvSpPr>
            <a:spLocks noGrp="1" noChangeArrowheads="1"/>
          </p:cNvSpPr>
          <p:nvPr>
            <p:ph type="ctrTitle"/>
          </p:nvPr>
        </p:nvSpPr>
        <p:spPr>
          <a:xfrm>
            <a:off x="-49213" y="3141663"/>
            <a:ext cx="9166226" cy="790575"/>
          </a:xfrm>
        </p:spPr>
        <p:txBody>
          <a:bodyPr/>
          <a:lstStyle/>
          <a:p>
            <a:pPr indent="0" algn="ctr" eaLnBrk="1" hangingPunct="1"/>
            <a:r>
              <a:rPr lang="en-GB" altLang="en-US" sz="4000" dirty="0">
                <a:solidFill>
                  <a:schemeClr val="bg1"/>
                </a:solidFill>
              </a:rPr>
              <a:t>Thank you !</a:t>
            </a:r>
            <a:br>
              <a:rPr lang="en-GB" altLang="en-US" sz="4000" dirty="0">
                <a:solidFill>
                  <a:schemeClr val="bg1"/>
                </a:solidFill>
              </a:rPr>
            </a:br>
            <a:r>
              <a:rPr lang="en-GB" altLang="en-US" sz="4000" dirty="0">
                <a:solidFill>
                  <a:schemeClr val="bg1"/>
                </a:solidFill>
              </a:rPr>
              <a:t>Questions ?</a:t>
            </a:r>
          </a:p>
        </p:txBody>
      </p:sp>
      <p:pic>
        <p:nvPicPr>
          <p:cNvPr id="4" name="Picture 3">
            <a:extLst>
              <a:ext uri="{FF2B5EF4-FFF2-40B4-BE49-F238E27FC236}">
                <a16:creationId xmlns:a16="http://schemas.microsoft.com/office/drawing/2014/main" id="{885EBB78-FD32-4A43-AE49-D80DEE2712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20064" y="0"/>
            <a:ext cx="1823936" cy="92204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C2D71-8BA4-4A4C-9B0B-EF4B2A007A88}"/>
              </a:ext>
            </a:extLst>
          </p:cNvPr>
          <p:cNvSpPr>
            <a:spLocks noGrp="1"/>
          </p:cNvSpPr>
          <p:nvPr>
            <p:ph type="sldNum" sz="quarter" idx="12"/>
          </p:nvPr>
        </p:nvSpPr>
        <p:spPr/>
        <p:txBody>
          <a:bodyPr/>
          <a:lstStyle/>
          <a:p>
            <a:pPr>
              <a:defRPr/>
            </a:pPr>
            <a:fld id="{8049D72B-E95B-4D1A-A70D-67CEE62E0D20}" type="slidenum">
              <a:rPr lang="en-GB" smtClean="0"/>
              <a:pPr>
                <a:defRPr/>
              </a:pPr>
              <a:t>3</a:t>
            </a:fld>
            <a:endParaRPr lang="en-GB"/>
          </a:p>
        </p:txBody>
      </p:sp>
      <p:sp>
        <p:nvSpPr>
          <p:cNvPr id="2" name="TextBox 1">
            <a:extLst>
              <a:ext uri="{FF2B5EF4-FFF2-40B4-BE49-F238E27FC236}">
                <a16:creationId xmlns:a16="http://schemas.microsoft.com/office/drawing/2014/main" id="{9A232D6F-7F0F-427B-B3AF-4D697FB678DC}"/>
              </a:ext>
            </a:extLst>
          </p:cNvPr>
          <p:cNvSpPr txBox="1"/>
          <p:nvPr/>
        </p:nvSpPr>
        <p:spPr>
          <a:xfrm>
            <a:off x="683568" y="1936283"/>
            <a:ext cx="8280920" cy="2985433"/>
          </a:xfrm>
          <a:prstGeom prst="rect">
            <a:avLst/>
          </a:prstGeom>
          <a:noFill/>
        </p:spPr>
        <p:txBody>
          <a:bodyPr wrap="square" rtlCol="0">
            <a:spAutoFit/>
          </a:bodyPr>
          <a:lstStyle/>
          <a:p>
            <a:pPr marL="342900" indent="-342900">
              <a:spcAft>
                <a:spcPts val="600"/>
              </a:spcAft>
              <a:buFont typeface="Arial" panose="020B0604020202020204" pitchFamily="34" charset="0"/>
              <a:buChar char="•"/>
            </a:pPr>
            <a:r>
              <a:rPr lang="en-IE" sz="2400" b="0" dirty="0">
                <a:solidFill>
                  <a:srgbClr val="0F5494"/>
                </a:solidFill>
                <a:latin typeface="Calibri" panose="020F0502020204030204" pitchFamily="34" charset="0"/>
                <a:cs typeface="Calibri" panose="020F0502020204030204" pitchFamily="34" charset="0"/>
              </a:rPr>
              <a:t>Apart from </a:t>
            </a:r>
            <a:r>
              <a:rPr lang="en-IE" sz="2400" dirty="0">
                <a:solidFill>
                  <a:srgbClr val="0F5494"/>
                </a:solidFill>
                <a:latin typeface="Calibri" panose="020F0502020204030204" pitchFamily="34" charset="0"/>
                <a:cs typeface="Calibri" panose="020F0502020204030204" pitchFamily="34" charset="0"/>
              </a:rPr>
              <a:t>FCAS</a:t>
            </a:r>
            <a:r>
              <a:rPr lang="en-IE" sz="2400" b="0" dirty="0">
                <a:solidFill>
                  <a:srgbClr val="0F5494"/>
                </a:solidFill>
                <a:latin typeface="Calibri" panose="020F0502020204030204" pitchFamily="34" charset="0"/>
                <a:cs typeface="Calibri" panose="020F0502020204030204" pitchFamily="34" charset="0"/>
              </a:rPr>
              <a:t> there are </a:t>
            </a:r>
            <a:r>
              <a:rPr lang="en-IE" sz="2400" dirty="0">
                <a:solidFill>
                  <a:srgbClr val="0F5494"/>
                </a:solidFill>
                <a:latin typeface="Calibri" panose="020F0502020204030204" pitchFamily="34" charset="0"/>
                <a:cs typeface="Calibri" panose="020F0502020204030204" pitchFamily="34" charset="0"/>
              </a:rPr>
              <a:t>other areas </a:t>
            </a:r>
            <a:r>
              <a:rPr lang="en-IE" sz="2400" b="0" dirty="0">
                <a:solidFill>
                  <a:srgbClr val="0F5494"/>
                </a:solidFill>
                <a:latin typeface="Calibri" panose="020F0502020204030204" pitchFamily="34" charset="0"/>
                <a:cs typeface="Calibri" panose="020F0502020204030204" pitchFamily="34" charset="0"/>
              </a:rPr>
              <a:t>where traveling is particularly challenging: </a:t>
            </a:r>
          </a:p>
          <a:p>
            <a:pPr marL="800100" lvl="1" indent="-342900">
              <a:spcAft>
                <a:spcPts val="600"/>
              </a:spcAft>
              <a:buFont typeface="Wingdings" panose="05000000000000000000" pitchFamily="2" charset="2"/>
              <a:buChar char="ü"/>
            </a:pPr>
            <a:r>
              <a:rPr lang="en-IE" sz="2400" b="0" dirty="0">
                <a:solidFill>
                  <a:srgbClr val="0F5494"/>
                </a:solidFill>
                <a:latin typeface="Calibri" panose="020F0502020204030204" pitchFamily="34" charset="0"/>
                <a:cs typeface="Calibri" panose="020F0502020204030204" pitchFamily="34" charset="0"/>
              </a:rPr>
              <a:t>Post-disaster areas (</a:t>
            </a:r>
            <a:r>
              <a:rPr lang="en-IE" sz="2400" b="0" i="1" dirty="0">
                <a:solidFill>
                  <a:srgbClr val="0F5494"/>
                </a:solidFill>
                <a:latin typeface="Calibri" panose="020F0502020204030204" pitchFamily="34" charset="0"/>
                <a:cs typeface="Calibri" panose="020F0502020204030204" pitchFamily="34" charset="0"/>
              </a:rPr>
              <a:t>natural, man-made</a:t>
            </a:r>
            <a:r>
              <a:rPr lang="en-IE" sz="2400" b="0" dirty="0">
                <a:solidFill>
                  <a:srgbClr val="0F5494"/>
                </a:solidFill>
                <a:latin typeface="Calibri" panose="020F0502020204030204" pitchFamily="34" charset="0"/>
                <a:cs typeface="Calibri" panose="020F0502020204030204" pitchFamily="34" charset="0"/>
              </a:rPr>
              <a:t>)</a:t>
            </a:r>
          </a:p>
          <a:p>
            <a:pPr marL="800100" lvl="1" indent="-342900">
              <a:spcAft>
                <a:spcPts val="600"/>
              </a:spcAft>
              <a:buFont typeface="Wingdings" panose="05000000000000000000" pitchFamily="2" charset="2"/>
              <a:buChar char="ü"/>
            </a:pPr>
            <a:r>
              <a:rPr lang="en-IE" sz="2400" b="0" dirty="0">
                <a:solidFill>
                  <a:srgbClr val="0F5494"/>
                </a:solidFill>
                <a:latin typeface="Calibri" panose="020F0502020204030204" pitchFamily="34" charset="0"/>
                <a:cs typeface="Calibri" panose="020F0502020204030204" pitchFamily="34" charset="0"/>
              </a:rPr>
              <a:t>Areas with other physical, logistical, security or health-related obstacles </a:t>
            </a:r>
          </a:p>
          <a:p>
            <a:pPr marL="342900" indent="-342900">
              <a:spcAft>
                <a:spcPts val="600"/>
              </a:spcAft>
              <a:buFont typeface="Arial" panose="020B0604020202020204" pitchFamily="34" charset="0"/>
              <a:buChar char="•"/>
            </a:pPr>
            <a:r>
              <a:rPr lang="en-IE" sz="2400" b="0" dirty="0">
                <a:solidFill>
                  <a:srgbClr val="0F5494"/>
                </a:solidFill>
                <a:latin typeface="Calibri" panose="020F0502020204030204" pitchFamily="34" charset="0"/>
                <a:cs typeface="Calibri" panose="020F0502020204030204" pitchFamily="34" charset="0"/>
              </a:rPr>
              <a:t>We define these regions of the world “</a:t>
            </a:r>
            <a:r>
              <a:rPr lang="en-IE" sz="2400" dirty="0">
                <a:solidFill>
                  <a:srgbClr val="C00000"/>
                </a:solidFill>
                <a:latin typeface="Calibri" panose="020F0502020204030204" pitchFamily="34" charset="0"/>
                <a:cs typeface="Calibri" panose="020F0502020204030204" pitchFamily="34" charset="0"/>
              </a:rPr>
              <a:t>Hard-to-reach areas</a:t>
            </a:r>
            <a:r>
              <a:rPr lang="en-IE" sz="2400" b="0" dirty="0">
                <a:solidFill>
                  <a:srgbClr val="0F5494"/>
                </a:solidFill>
                <a:latin typeface="Calibri" panose="020F0502020204030204" pitchFamily="34" charset="0"/>
                <a:cs typeface="Calibri" panose="020F0502020204030204" pitchFamily="34" charset="0"/>
              </a:rPr>
              <a:t>”.</a:t>
            </a:r>
          </a:p>
          <a:p>
            <a:pPr marL="342900" indent="-342900">
              <a:spcAft>
                <a:spcPts val="600"/>
              </a:spcAft>
              <a:buFont typeface="Arial" panose="020B0604020202020204" pitchFamily="34" charset="0"/>
              <a:buChar char="•"/>
            </a:pPr>
            <a:r>
              <a:rPr lang="en-IE" sz="2400" b="0" dirty="0">
                <a:solidFill>
                  <a:srgbClr val="0F5494"/>
                </a:solidFill>
                <a:latin typeface="Calibri" panose="020F0502020204030204" pitchFamily="34" charset="0"/>
                <a:cs typeface="Calibri" panose="020F0502020204030204" pitchFamily="34" charset="0"/>
              </a:rPr>
              <a:t>This definition includes but is larger than FCAS</a:t>
            </a:r>
            <a:endParaRPr lang="en-GB" sz="1800" b="0" dirty="0">
              <a:solidFill>
                <a:srgbClr val="0F5494"/>
              </a:solidFill>
            </a:endParaRPr>
          </a:p>
        </p:txBody>
      </p:sp>
    </p:spTree>
    <p:extLst>
      <p:ext uri="{BB962C8B-B14F-4D97-AF65-F5344CB8AC3E}">
        <p14:creationId xmlns:p14="http://schemas.microsoft.com/office/powerpoint/2010/main" val="389275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C2D71-8BA4-4A4C-9B0B-EF4B2A007A88}"/>
              </a:ext>
            </a:extLst>
          </p:cNvPr>
          <p:cNvSpPr>
            <a:spLocks noGrp="1"/>
          </p:cNvSpPr>
          <p:nvPr>
            <p:ph type="sldNum" sz="quarter" idx="12"/>
          </p:nvPr>
        </p:nvSpPr>
        <p:spPr/>
        <p:txBody>
          <a:bodyPr/>
          <a:lstStyle/>
          <a:p>
            <a:pPr>
              <a:defRPr/>
            </a:pPr>
            <a:fld id="{8049D72B-E95B-4D1A-A70D-67CEE62E0D20}" type="slidenum">
              <a:rPr lang="en-GB" smtClean="0"/>
              <a:pPr>
                <a:defRPr/>
              </a:pPr>
              <a:t>4</a:t>
            </a:fld>
            <a:endParaRPr lang="en-GB"/>
          </a:p>
        </p:txBody>
      </p:sp>
      <p:sp>
        <p:nvSpPr>
          <p:cNvPr id="2" name="TextBox 1">
            <a:extLst>
              <a:ext uri="{FF2B5EF4-FFF2-40B4-BE49-F238E27FC236}">
                <a16:creationId xmlns:a16="http://schemas.microsoft.com/office/drawing/2014/main" id="{9A232D6F-7F0F-427B-B3AF-4D697FB678DC}"/>
              </a:ext>
            </a:extLst>
          </p:cNvPr>
          <p:cNvSpPr txBox="1"/>
          <p:nvPr/>
        </p:nvSpPr>
        <p:spPr>
          <a:xfrm>
            <a:off x="683568" y="1556792"/>
            <a:ext cx="8280920" cy="4616648"/>
          </a:xfrm>
          <a:prstGeom prst="rect">
            <a:avLst/>
          </a:prstGeom>
          <a:noFill/>
        </p:spPr>
        <p:txBody>
          <a:bodyPr wrap="square" rtlCol="0">
            <a:spAutoFit/>
          </a:bodyPr>
          <a:lstStyle/>
          <a:p>
            <a:pPr marL="342900" indent="-342900">
              <a:spcAft>
                <a:spcPts val="0"/>
              </a:spcAft>
              <a:buFont typeface="Arial" panose="020B0604020202020204" pitchFamily="34" charset="0"/>
              <a:buChar char="•"/>
            </a:pPr>
            <a:r>
              <a:rPr lang="en-IE" sz="2400" b="0" dirty="0">
                <a:solidFill>
                  <a:srgbClr val="0F5494"/>
                </a:solidFill>
                <a:latin typeface="Calibri" panose="020F0502020204030204" pitchFamily="34" charset="0"/>
                <a:cs typeface="Calibri" panose="020F0502020204030204" pitchFamily="34" charset="0"/>
              </a:rPr>
              <a:t>A traditional approach to evaluation in hard-to-reach areas is destined to fail: </a:t>
            </a:r>
          </a:p>
          <a:p>
            <a:pPr marL="800100" lvl="1" indent="-342900">
              <a:spcAft>
                <a:spcPts val="0"/>
              </a:spcAft>
              <a:buFont typeface="Wingdings" panose="05000000000000000000" pitchFamily="2" charset="2"/>
              <a:buChar char="ü"/>
            </a:pPr>
            <a:r>
              <a:rPr lang="en-IE" sz="2400" b="0" dirty="0">
                <a:solidFill>
                  <a:srgbClr val="0F5494"/>
                </a:solidFill>
                <a:latin typeface="Calibri" panose="020F0502020204030204" pitchFamily="34" charset="0"/>
                <a:cs typeface="Calibri" panose="020F0502020204030204" pitchFamily="34" charset="0"/>
              </a:rPr>
              <a:t>professional evaluators available to travel to these areas is limited</a:t>
            </a:r>
          </a:p>
          <a:p>
            <a:pPr marL="800100" lvl="1" indent="-342900">
              <a:spcAft>
                <a:spcPts val="600"/>
              </a:spcAft>
              <a:buFont typeface="Wingdings" panose="05000000000000000000" pitchFamily="2" charset="2"/>
              <a:buChar char="ü"/>
            </a:pPr>
            <a:r>
              <a:rPr lang="en-IE" sz="2400" b="0" dirty="0">
                <a:solidFill>
                  <a:srgbClr val="0F5494"/>
                </a:solidFill>
                <a:latin typeface="Calibri" panose="020F0502020204030204" pitchFamily="34" charset="0"/>
                <a:cs typeface="Calibri" panose="020F0502020204030204" pitchFamily="34" charset="0"/>
              </a:rPr>
              <a:t>security risks make conventional field missions unrealistic</a:t>
            </a:r>
          </a:p>
          <a:p>
            <a:pPr marL="285750" indent="-285750">
              <a:spcAft>
                <a:spcPts val="600"/>
              </a:spcAft>
              <a:buFont typeface="Arial" panose="020B0604020202020204" pitchFamily="34" charset="0"/>
              <a:buChar char="•"/>
            </a:pPr>
            <a:r>
              <a:rPr lang="en-IE" sz="2400" b="0" dirty="0">
                <a:solidFill>
                  <a:srgbClr val="C00000"/>
                </a:solidFill>
                <a:latin typeface="Calibri" panose="020F0502020204030204" pitchFamily="34" charset="0"/>
                <a:cs typeface="Calibri" panose="020F0502020204030204" pitchFamily="34" charset="0"/>
              </a:rPr>
              <a:t>DEVCO evaluations in these areas are very few</a:t>
            </a:r>
            <a:r>
              <a:rPr lang="en-IE" sz="2400" b="0" dirty="0">
                <a:solidFill>
                  <a:srgbClr val="0F5494"/>
                </a:solidFill>
                <a:latin typeface="Calibri" panose="020F0502020204030204" pitchFamily="34" charset="0"/>
                <a:cs typeface="Calibri" panose="020F0502020204030204" pitchFamily="34" charset="0"/>
              </a:rPr>
              <a:t> </a:t>
            </a:r>
          </a:p>
          <a:p>
            <a:pPr marL="285750" indent="-285750">
              <a:spcAft>
                <a:spcPts val="600"/>
              </a:spcAft>
              <a:buFont typeface="Arial" panose="020B0604020202020204" pitchFamily="34" charset="0"/>
              <a:buChar char="•"/>
            </a:pPr>
            <a:r>
              <a:rPr lang="en-IE" sz="2400" b="0" dirty="0">
                <a:solidFill>
                  <a:srgbClr val="0F5494"/>
                </a:solidFill>
                <a:latin typeface="Calibri" panose="020F0502020204030204" pitchFamily="34" charset="0"/>
                <a:cs typeface="Calibri" panose="020F0502020204030204" pitchFamily="34" charset="0"/>
              </a:rPr>
              <a:t>However, there are solutions, requiring the use of specific methodologies and tools</a:t>
            </a:r>
          </a:p>
          <a:p>
            <a:pPr marL="285750" indent="-285750">
              <a:spcAft>
                <a:spcPts val="600"/>
              </a:spcAft>
              <a:buFont typeface="Arial" panose="020B0604020202020204" pitchFamily="34" charset="0"/>
              <a:buChar char="•"/>
            </a:pPr>
            <a:r>
              <a:rPr lang="en-IE" sz="2400" b="0" dirty="0">
                <a:solidFill>
                  <a:srgbClr val="0F5494"/>
                </a:solidFill>
                <a:latin typeface="Calibri" panose="020F0502020204030204" pitchFamily="34" charset="0"/>
                <a:cs typeface="Calibri" panose="020F0502020204030204" pitchFamily="34" charset="0"/>
              </a:rPr>
              <a:t>They are being used since a few years by different agencies</a:t>
            </a:r>
          </a:p>
          <a:p>
            <a:pPr marL="285750" indent="-285750">
              <a:spcAft>
                <a:spcPts val="600"/>
              </a:spcAft>
              <a:buFont typeface="Arial" panose="020B0604020202020204" pitchFamily="34" charset="0"/>
              <a:buChar char="•"/>
            </a:pPr>
            <a:r>
              <a:rPr lang="en-IE" sz="2400" b="0" dirty="0">
                <a:solidFill>
                  <a:srgbClr val="0F5494"/>
                </a:solidFill>
                <a:latin typeface="Calibri" panose="020F0502020204030204" pitchFamily="34" charset="0"/>
                <a:cs typeface="Calibri" panose="020F0502020204030204" pitchFamily="34" charset="0"/>
              </a:rPr>
              <a:t>They are innovative in an evaluation context, but consolidated in other contexts</a:t>
            </a:r>
            <a:endParaRPr lang="en-GB" sz="1800" b="0" dirty="0">
              <a:solidFill>
                <a:srgbClr val="0F5494"/>
              </a:solidFill>
            </a:endParaRPr>
          </a:p>
        </p:txBody>
      </p:sp>
    </p:spTree>
    <p:extLst>
      <p:ext uri="{BB962C8B-B14F-4D97-AF65-F5344CB8AC3E}">
        <p14:creationId xmlns:p14="http://schemas.microsoft.com/office/powerpoint/2010/main" val="2061548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BD0B81-D07D-40F6-B9D9-3CC9FF818C7C}"/>
              </a:ext>
            </a:extLst>
          </p:cNvPr>
          <p:cNvSpPr>
            <a:spLocks noGrp="1"/>
          </p:cNvSpPr>
          <p:nvPr>
            <p:ph type="title"/>
          </p:nvPr>
        </p:nvSpPr>
        <p:spPr>
          <a:xfrm>
            <a:off x="3491880" y="1340768"/>
            <a:ext cx="5643306" cy="4824536"/>
          </a:xfrm>
        </p:spPr>
        <p:txBody>
          <a:bodyPr/>
          <a:lstStyle/>
          <a:p>
            <a:pPr marL="0" indent="0"/>
            <a:r>
              <a:rPr lang="en-US" sz="2400" b="0" dirty="0">
                <a:latin typeface="Calibri" panose="020F0502020204030204" pitchFamily="34" charset="0"/>
                <a:cs typeface="Calibri" panose="020F0502020204030204" pitchFamily="34" charset="0"/>
              </a:rPr>
              <a:t>Recently (Feb to Jun 2019) the ESS of DG DEVCO organized a cycle of conferences to share with DEVCO/EUD staff and the global evaluation communities some lessons from the use of these techniques.</a:t>
            </a:r>
            <a:br>
              <a:rPr lang="en-US" sz="2400" b="0" dirty="0">
                <a:latin typeface="Calibri" panose="020F0502020204030204" pitchFamily="34" charset="0"/>
                <a:cs typeface="Calibri" panose="020F0502020204030204" pitchFamily="34" charset="0"/>
              </a:rPr>
            </a:br>
            <a:r>
              <a:rPr lang="en-US" sz="2400" b="0" dirty="0">
                <a:latin typeface="Calibri" panose="020F0502020204030204" pitchFamily="34" charset="0"/>
                <a:cs typeface="Calibri" panose="020F0502020204030204" pitchFamily="34" charset="0"/>
              </a:rPr>
              <a:t/>
            </a:r>
            <a:br>
              <a:rPr lang="en-US" sz="2400" b="0" dirty="0">
                <a:latin typeface="Calibri" panose="020F0502020204030204" pitchFamily="34" charset="0"/>
                <a:cs typeface="Calibri" panose="020F0502020204030204" pitchFamily="34" charset="0"/>
              </a:rPr>
            </a:br>
            <a:r>
              <a:rPr lang="en-US" sz="2400" b="0" dirty="0">
                <a:latin typeface="Calibri" panose="020F0502020204030204" pitchFamily="34" charset="0"/>
                <a:cs typeface="Calibri" panose="020F0502020204030204" pitchFamily="34" charset="0"/>
              </a:rPr>
              <a:t>Ultimate goal: to </a:t>
            </a:r>
            <a:r>
              <a:rPr lang="en-US" sz="2400" dirty="0">
                <a:latin typeface="Calibri" panose="020F0502020204030204" pitchFamily="34" charset="0"/>
                <a:cs typeface="Calibri" panose="020F0502020204030204" pitchFamily="34" charset="0"/>
              </a:rPr>
              <a:t>encourage OMs in Delegations and HQ to evaluate their interventions in hard-to-reach areas</a:t>
            </a:r>
            <a:r>
              <a:rPr lang="en-US" sz="2400" b="0" dirty="0">
                <a:latin typeface="Calibri" panose="020F0502020204030204" pitchFamily="34" charset="0"/>
                <a:cs typeface="Calibri" panose="020F0502020204030204" pitchFamily="34" charset="0"/>
              </a:rPr>
              <a:t> by  calling their evaluators to use suitable evaluation techniques that have been tried and tested by further agencies in similar contexts.</a:t>
            </a:r>
            <a:endParaRPr lang="en-GB" sz="2400" b="0"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62FC2D71-8BA4-4A4C-9B0B-EF4B2A007A88}"/>
              </a:ext>
            </a:extLst>
          </p:cNvPr>
          <p:cNvSpPr>
            <a:spLocks noGrp="1"/>
          </p:cNvSpPr>
          <p:nvPr>
            <p:ph type="sldNum" sz="quarter" idx="12"/>
          </p:nvPr>
        </p:nvSpPr>
        <p:spPr/>
        <p:txBody>
          <a:bodyPr/>
          <a:lstStyle/>
          <a:p>
            <a:pPr>
              <a:defRPr/>
            </a:pPr>
            <a:fld id="{8049D72B-E95B-4D1A-A70D-67CEE62E0D20}" type="slidenum">
              <a:rPr lang="en-GB" smtClean="0"/>
              <a:pPr>
                <a:defRPr/>
              </a:pPr>
              <a:t>5</a:t>
            </a:fld>
            <a:endParaRPr lang="en-GB"/>
          </a:p>
        </p:txBody>
      </p:sp>
      <p:pic>
        <p:nvPicPr>
          <p:cNvPr id="6" name="Picture 5">
            <a:extLst>
              <a:ext uri="{FF2B5EF4-FFF2-40B4-BE49-F238E27FC236}">
                <a16:creationId xmlns:a16="http://schemas.microsoft.com/office/drawing/2014/main" id="{2DFB9568-C6F2-4A4B-A8A2-D7D1520E5939}"/>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55760" y="1556792"/>
            <a:ext cx="2771800" cy="3532084"/>
          </a:xfrm>
          <a:prstGeom prst="rect">
            <a:avLst/>
          </a:prstGeom>
          <a:ln>
            <a:solidFill>
              <a:srgbClr val="0F5494"/>
            </a:solidFill>
          </a:ln>
        </p:spPr>
      </p:pic>
    </p:spTree>
    <p:extLst>
      <p:ext uri="{BB962C8B-B14F-4D97-AF65-F5344CB8AC3E}">
        <p14:creationId xmlns:p14="http://schemas.microsoft.com/office/powerpoint/2010/main" val="4225066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C2D71-8BA4-4A4C-9B0B-EF4B2A007A88}"/>
              </a:ext>
            </a:extLst>
          </p:cNvPr>
          <p:cNvSpPr>
            <a:spLocks noGrp="1"/>
          </p:cNvSpPr>
          <p:nvPr>
            <p:ph type="sldNum" sz="quarter" idx="12"/>
          </p:nvPr>
        </p:nvSpPr>
        <p:spPr/>
        <p:txBody>
          <a:bodyPr/>
          <a:lstStyle/>
          <a:p>
            <a:pPr>
              <a:defRPr/>
            </a:pPr>
            <a:fld id="{8049D72B-E95B-4D1A-A70D-67CEE62E0D20}" type="slidenum">
              <a:rPr lang="en-GB" smtClean="0"/>
              <a:pPr>
                <a:defRPr/>
              </a:pPr>
              <a:t>6</a:t>
            </a:fld>
            <a:endParaRPr lang="en-GB"/>
          </a:p>
        </p:txBody>
      </p:sp>
      <p:pic>
        <p:nvPicPr>
          <p:cNvPr id="5" name="Picture 4">
            <a:extLst>
              <a:ext uri="{FF2B5EF4-FFF2-40B4-BE49-F238E27FC236}">
                <a16:creationId xmlns:a16="http://schemas.microsoft.com/office/drawing/2014/main" id="{B870DEBD-1043-452F-BFEE-05C734734E3C}"/>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55760" y="1556792"/>
            <a:ext cx="2771800" cy="3532084"/>
          </a:xfrm>
          <a:prstGeom prst="rect">
            <a:avLst/>
          </a:prstGeom>
          <a:ln>
            <a:solidFill>
              <a:srgbClr val="0F5494"/>
            </a:solidFill>
          </a:ln>
        </p:spPr>
      </p:pic>
      <p:sp>
        <p:nvSpPr>
          <p:cNvPr id="6" name="Title 1">
            <a:extLst>
              <a:ext uri="{FF2B5EF4-FFF2-40B4-BE49-F238E27FC236}">
                <a16:creationId xmlns:a16="http://schemas.microsoft.com/office/drawing/2014/main" id="{21B9E092-F873-4E79-B487-70ABEE474FFF}"/>
              </a:ext>
            </a:extLst>
          </p:cNvPr>
          <p:cNvSpPr>
            <a:spLocks noGrp="1"/>
          </p:cNvSpPr>
          <p:nvPr>
            <p:ph type="title"/>
          </p:nvPr>
        </p:nvSpPr>
        <p:spPr>
          <a:xfrm>
            <a:off x="3707904" y="2098698"/>
            <a:ext cx="5436096" cy="2448272"/>
          </a:xfrm>
        </p:spPr>
        <p:txBody>
          <a:bodyPr/>
          <a:lstStyle/>
          <a:p>
            <a:pPr marL="0" indent="0"/>
            <a:r>
              <a:rPr lang="en-US" sz="2800" dirty="0">
                <a:latin typeface="Calibri" panose="020F0502020204030204" pitchFamily="34" charset="0"/>
                <a:cs typeface="Calibri" panose="020F0502020204030204" pitchFamily="34" charset="0"/>
              </a:rPr>
              <a:t>Some lessons from this initiative</a:t>
            </a:r>
            <a:r>
              <a:rPr lang="en-US" sz="2400" dirty="0">
                <a:latin typeface="Calibri" panose="020F0502020204030204" pitchFamily="34" charset="0"/>
                <a:cs typeface="Calibri" panose="020F0502020204030204" pitchFamily="34" charset="0"/>
              </a:rPr>
              <a:t/>
            </a:r>
            <a:br>
              <a:rPr lang="en-US" sz="2400" dirty="0">
                <a:latin typeface="Calibri" panose="020F0502020204030204" pitchFamily="34" charset="0"/>
                <a:cs typeface="Calibri" panose="020F0502020204030204" pitchFamily="34" charset="0"/>
              </a:rPr>
            </a:br>
            <a:r>
              <a:rPr lang="en-US" sz="2400" dirty="0">
                <a:latin typeface="Calibri" panose="020F0502020204030204" pitchFamily="34" charset="0"/>
                <a:cs typeface="Calibri" panose="020F0502020204030204" pitchFamily="34" charset="0"/>
              </a:rPr>
              <a:t/>
            </a:r>
            <a:br>
              <a:rPr lang="en-US" sz="2400" dirty="0">
                <a:latin typeface="Calibri" panose="020F0502020204030204" pitchFamily="34" charset="0"/>
                <a:cs typeface="Calibri" panose="020F0502020204030204" pitchFamily="34" charset="0"/>
              </a:rPr>
            </a:br>
            <a:r>
              <a:rPr lang="en-US" sz="2400" dirty="0">
                <a:latin typeface="Calibri" panose="020F0502020204030204" pitchFamily="34" charset="0"/>
                <a:cs typeface="Calibri" panose="020F0502020204030204" pitchFamily="34" charset="0"/>
              </a:rPr>
              <a:t/>
            </a:r>
            <a:br>
              <a:rPr lang="en-US" sz="2400" dirty="0">
                <a:latin typeface="Calibri" panose="020F0502020204030204" pitchFamily="34" charset="0"/>
                <a:cs typeface="Calibri" panose="020F0502020204030204" pitchFamily="34" charset="0"/>
              </a:rPr>
            </a:br>
            <a:r>
              <a:rPr lang="en-US" sz="2000" b="0" i="1" dirty="0">
                <a:latin typeface="Calibri" panose="020F0502020204030204" pitchFamily="34" charset="0"/>
                <a:cs typeface="Calibri" panose="020F0502020204030204" pitchFamily="34" charset="0"/>
              </a:rPr>
              <a:t>(video recordings, slides, reference literature are </a:t>
            </a:r>
            <a:r>
              <a:rPr lang="en-US" sz="2000" b="0" i="1" dirty="0">
                <a:latin typeface="Calibri" panose="020F0502020204030204" pitchFamily="34" charset="0"/>
                <a:cs typeface="Calibri" panose="020F0502020204030204" pitchFamily="34" charset="0"/>
                <a:hlinkClick r:id="rId3"/>
              </a:rPr>
              <a:t>accessible from here</a:t>
            </a:r>
            <a:r>
              <a:rPr lang="en-US" sz="2000" b="0" i="1" dirty="0">
                <a:latin typeface="Calibri" panose="020F0502020204030204" pitchFamily="34" charset="0"/>
                <a:cs typeface="Calibri" panose="020F0502020204030204" pitchFamily="34" charset="0"/>
              </a:rPr>
              <a:t>)</a:t>
            </a:r>
            <a:endParaRPr lang="en-GB" sz="2400" b="0" i="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067994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BD0B81-D07D-40F6-B9D9-3CC9FF818C7C}"/>
              </a:ext>
            </a:extLst>
          </p:cNvPr>
          <p:cNvSpPr>
            <a:spLocks noGrp="1"/>
          </p:cNvSpPr>
          <p:nvPr>
            <p:ph type="title"/>
          </p:nvPr>
        </p:nvSpPr>
        <p:spPr>
          <a:xfrm>
            <a:off x="5580112" y="345212"/>
            <a:ext cx="3563888" cy="589634"/>
          </a:xfrm>
        </p:spPr>
        <p:txBody>
          <a:bodyPr/>
          <a:lstStyle/>
          <a:p>
            <a:pPr marL="0" indent="0"/>
            <a:r>
              <a:rPr lang="en-US" sz="2400" dirty="0">
                <a:solidFill>
                  <a:schemeClr val="bg1"/>
                </a:solidFill>
                <a:latin typeface="Calibri" panose="020F0502020204030204" pitchFamily="34" charset="0"/>
                <a:cs typeface="Calibri" panose="020F0502020204030204" pitchFamily="34" charset="0"/>
              </a:rPr>
              <a:t>Use of geo-spatial data</a:t>
            </a:r>
            <a:endParaRPr lang="en-GB" sz="2400" dirty="0">
              <a:solidFill>
                <a:schemeClr val="bg1"/>
              </a:solidFill>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62FC2D71-8BA4-4A4C-9B0B-EF4B2A007A88}"/>
              </a:ext>
            </a:extLst>
          </p:cNvPr>
          <p:cNvSpPr>
            <a:spLocks noGrp="1"/>
          </p:cNvSpPr>
          <p:nvPr>
            <p:ph type="sldNum" sz="quarter" idx="12"/>
          </p:nvPr>
        </p:nvSpPr>
        <p:spPr/>
        <p:txBody>
          <a:bodyPr/>
          <a:lstStyle/>
          <a:p>
            <a:pPr>
              <a:defRPr/>
            </a:pPr>
            <a:fld id="{8049D72B-E95B-4D1A-A70D-67CEE62E0D20}" type="slidenum">
              <a:rPr lang="en-GB" smtClean="0"/>
              <a:pPr>
                <a:defRPr/>
              </a:pPr>
              <a:t>7</a:t>
            </a:fld>
            <a:endParaRPr lang="en-GB"/>
          </a:p>
        </p:txBody>
      </p:sp>
      <mc:AlternateContent xmlns:mc="http://schemas.openxmlformats.org/markup-compatibility/2006">
        <mc:Choice xmlns:am3d="http://schemas.microsoft.com/office/drawing/2017/model3d" xmlns="" Requires="am3d">
          <p:graphicFrame>
            <p:nvGraphicFramePr>
              <p:cNvPr id="6" name="3D Model 5" descr="Satellite">
                <a:extLst>
                  <a:ext uri="{FF2B5EF4-FFF2-40B4-BE49-F238E27FC236}">
                    <a16:creationId xmlns:a16="http://schemas.microsoft.com/office/drawing/2014/main" id="{7BF1B8F1-DB61-405B-8A42-47EA32B1AD98}"/>
                  </a:ext>
                </a:extLst>
              </p:cNvPr>
              <p:cNvGraphicFramePr>
                <a:graphicFrameLocks noChangeAspect="1"/>
              </p:cNvGraphicFramePr>
              <p:nvPr/>
            </p:nvGraphicFramePr>
            <p:xfrm>
              <a:off x="0" y="950450"/>
              <a:ext cx="1955580" cy="981986"/>
            </p:xfrm>
            <a:graphic>
              <a:graphicData uri="http://schemas.microsoft.com/office/drawing/2017/model3d">
                <am3d:model3d r:embed="rId2">
                  <am3d:spPr>
                    <a:xfrm>
                      <a:off x="0" y="0"/>
                      <a:ext cx="1955580" cy="981986"/>
                    </a:xfrm>
                    <a:prstGeom prst="rect">
                      <a:avLst/>
                    </a:prstGeom>
                  </am3d:spPr>
                  <am3d:camera>
                    <am3d:pos x="0" y="0" z="52685678"/>
                    <am3d:up dx="0" dy="36000000" dz="0"/>
                    <am3d:lookAt x="0" y="0" z="0"/>
                    <am3d:perspective fov="2700000"/>
                  </am3d:camera>
                  <am3d:trans>
                    <am3d:meterPerModelUnit n="288082" d="1000000"/>
                    <am3d:preTrans dx="0" dy="-8254282" dz="0"/>
                    <am3d:scale>
                      <am3d:sx n="1000000" d="1000000"/>
                      <am3d:sy n="1000000" d="1000000"/>
                      <am3d:sz n="1000000" d="1000000"/>
                    </am3d:scale>
                    <am3d:rot ax="1562992" ay="-1668734" az="-770838"/>
                    <am3d:postTrans dx="0" dy="0" dz="0"/>
                  </am3d:trans>
                  <am3d:attrSrcUrl r:id="rId3"/>
                  <am3d:raster rName="Office3DRenderer" rVer="16.0.8326">
                    <am3d:blip r:embed="rId4"/>
                  </am3d:raster>
                  <am3d:objViewport viewportSz="2224156"/>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6" name="3D Model 5" descr="Satellite">
                <a:extLst>
                  <a:ext uri="{FF2B5EF4-FFF2-40B4-BE49-F238E27FC236}">
                    <a16:creationId xmlns:a16="http://schemas.microsoft.com/office/drawing/2014/main" id="{7BF1B8F1-DB61-405B-8A42-47EA32B1AD98}"/>
                  </a:ext>
                </a:extLst>
              </p:cNvPr>
              <p:cNvPicPr>
                <a:picLocks noGrp="1" noRot="1" noChangeAspect="1" noMove="1" noResize="1" noEditPoints="1" noAdjustHandles="1" noChangeArrowheads="1" noChangeShapeType="1" noCrop="1"/>
              </p:cNvPicPr>
              <p:nvPr/>
            </p:nvPicPr>
            <p:blipFill>
              <a:blip r:embed="rId5"/>
              <a:stretch>
                <a:fillRect/>
              </a:stretch>
            </p:blipFill>
            <p:spPr>
              <a:xfrm>
                <a:off x="0" y="950450"/>
                <a:ext cx="1955580" cy="981986"/>
              </a:xfrm>
              <a:prstGeom prst="rect">
                <a:avLst/>
              </a:prstGeom>
            </p:spPr>
          </p:pic>
        </mc:Fallback>
      </mc:AlternateContent>
      <p:sp>
        <p:nvSpPr>
          <p:cNvPr id="7" name="Title 1">
            <a:extLst>
              <a:ext uri="{FF2B5EF4-FFF2-40B4-BE49-F238E27FC236}">
                <a16:creationId xmlns:a16="http://schemas.microsoft.com/office/drawing/2014/main" id="{36D9711F-0F10-46AD-B1DB-8A8B9360996E}"/>
              </a:ext>
            </a:extLst>
          </p:cNvPr>
          <p:cNvSpPr txBox="1">
            <a:spLocks/>
          </p:cNvSpPr>
          <p:nvPr/>
        </p:nvSpPr>
        <p:spPr bwMode="auto">
          <a:xfrm>
            <a:off x="2204550" y="1340768"/>
            <a:ext cx="6939450" cy="5172020"/>
          </a:xfrm>
          <a:prstGeom prst="rect">
            <a:avLst/>
          </a:prstGeom>
          <a:solidFill>
            <a:schemeClr val="bg1"/>
          </a:solidFill>
          <a:ln>
            <a:noFill/>
          </a:ln>
          <a:effectLst/>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pPr marL="342900" indent="-342900">
              <a:spcAft>
                <a:spcPts val="600"/>
              </a:spcAft>
              <a:buFont typeface="Arial" panose="020B0604020202020204" pitchFamily="34" charset="0"/>
              <a:buChar char="•"/>
            </a:pPr>
            <a:r>
              <a:rPr lang="en-US" sz="2400" b="0" kern="0" dirty="0">
                <a:latin typeface="Calibri" panose="020F0502020204030204" pitchFamily="34" charset="0"/>
                <a:cs typeface="Calibri" panose="020F0502020204030204" pitchFamily="34" charset="0"/>
              </a:rPr>
              <a:t>Satellite data for both outputs and outcomes analysis</a:t>
            </a:r>
          </a:p>
          <a:p>
            <a:pPr marL="342900" indent="-342900">
              <a:spcAft>
                <a:spcPts val="600"/>
              </a:spcAft>
              <a:buFont typeface="Arial" panose="020B0604020202020204" pitchFamily="34" charset="0"/>
              <a:buChar char="•"/>
            </a:pPr>
            <a:r>
              <a:rPr lang="en-US" sz="2400" b="0" kern="0" dirty="0">
                <a:latin typeface="Calibri" panose="020F0502020204030204" pitchFamily="34" charset="0"/>
                <a:cs typeface="Calibri" panose="020F0502020204030204" pitchFamily="34" charset="0"/>
              </a:rPr>
              <a:t>Of immediate application in some contexts </a:t>
            </a:r>
            <a:r>
              <a:rPr lang="en-US" sz="2000" b="0" i="1" kern="0" dirty="0">
                <a:latin typeface="Calibri" panose="020F0502020204030204" pitchFamily="34" charset="0"/>
                <a:cs typeface="Calibri" panose="020F0502020204030204" pitchFamily="34" charset="0"/>
              </a:rPr>
              <a:t>(land use and planning, forestation, agriculture, environmental projects…)</a:t>
            </a:r>
            <a:endParaRPr lang="en-US" sz="2400" b="0" i="1" kern="0" dirty="0">
              <a:latin typeface="Calibri" panose="020F0502020204030204" pitchFamily="34" charset="0"/>
              <a:cs typeface="Calibri" panose="020F0502020204030204" pitchFamily="34" charset="0"/>
            </a:endParaRPr>
          </a:p>
          <a:p>
            <a:pPr marL="342900" indent="-342900">
              <a:spcAft>
                <a:spcPts val="600"/>
              </a:spcAft>
              <a:buFont typeface="Arial" panose="020B0604020202020204" pitchFamily="34" charset="0"/>
              <a:buChar char="•"/>
            </a:pPr>
            <a:r>
              <a:rPr lang="en-US" sz="2400" b="0" kern="0" dirty="0">
                <a:latin typeface="Calibri" panose="020F0502020204030204" pitchFamily="34" charset="0"/>
                <a:cs typeface="Calibri" panose="020F0502020204030204" pitchFamily="34" charset="0"/>
              </a:rPr>
              <a:t>Require substantial interpretation work when applied to other contexts </a:t>
            </a:r>
            <a:r>
              <a:rPr lang="en-US" sz="2000" b="0" i="1" kern="0" dirty="0">
                <a:latin typeface="Calibri" panose="020F0502020204030204" pitchFamily="34" charset="0"/>
                <a:cs typeface="Calibri" panose="020F0502020204030204" pitchFamily="34" charset="0"/>
              </a:rPr>
              <a:t>(migrations, impact of civil infrastructures on wealth of local populations…)</a:t>
            </a:r>
            <a:endParaRPr lang="en-US" sz="2400" b="0" i="1" kern="0" dirty="0">
              <a:latin typeface="Calibri" panose="020F0502020204030204" pitchFamily="34" charset="0"/>
              <a:cs typeface="Calibri" panose="020F0502020204030204" pitchFamily="34" charset="0"/>
            </a:endParaRPr>
          </a:p>
          <a:p>
            <a:pPr marL="342900" indent="-342900">
              <a:spcAft>
                <a:spcPts val="600"/>
              </a:spcAft>
              <a:buFont typeface="Arial" panose="020B0604020202020204" pitchFamily="34" charset="0"/>
              <a:buChar char="•"/>
            </a:pPr>
            <a:r>
              <a:rPr lang="en-US" sz="2400" b="0" kern="0" dirty="0">
                <a:latin typeface="Calibri" panose="020F0502020204030204" pitchFamily="34" charset="0"/>
                <a:cs typeface="Calibri" panose="020F0502020204030204" pitchFamily="34" charset="0"/>
              </a:rPr>
              <a:t>Sometimes they can support analysis in unexpected fields </a:t>
            </a:r>
            <a:r>
              <a:rPr lang="en-US" sz="2000" b="0" i="1" kern="0" dirty="0">
                <a:latin typeface="Calibri" panose="020F0502020204030204" pitchFamily="34" charset="0"/>
                <a:cs typeface="Calibri" panose="020F0502020204030204" pitchFamily="34" charset="0"/>
              </a:rPr>
              <a:t>(violent extremism…)</a:t>
            </a:r>
            <a:endParaRPr lang="en-US" sz="2400" b="0" i="1" kern="0" dirty="0">
              <a:latin typeface="Calibri" panose="020F0502020204030204" pitchFamily="34" charset="0"/>
              <a:cs typeface="Calibri" panose="020F0502020204030204" pitchFamily="34" charset="0"/>
            </a:endParaRPr>
          </a:p>
          <a:p>
            <a:pPr marL="342900" indent="-342900">
              <a:spcAft>
                <a:spcPts val="600"/>
              </a:spcAft>
              <a:buFont typeface="Arial" panose="020B0604020202020204" pitchFamily="34" charset="0"/>
              <a:buChar char="•"/>
            </a:pPr>
            <a:r>
              <a:rPr lang="en-US" sz="2400" b="0" kern="0" dirty="0">
                <a:latin typeface="Calibri" panose="020F0502020204030204" pitchFamily="34" charset="0"/>
                <a:cs typeface="Calibri" panose="020F0502020204030204" pitchFamily="34" charset="0"/>
              </a:rPr>
              <a:t>Important to </a:t>
            </a:r>
            <a:r>
              <a:rPr lang="en-US" sz="2400" b="0" u="sng" kern="0" dirty="0">
                <a:latin typeface="Calibri" panose="020F0502020204030204" pitchFamily="34" charset="0"/>
                <a:cs typeface="Calibri" panose="020F0502020204030204" pitchFamily="34" charset="0"/>
              </a:rPr>
              <a:t>validate findings with field visits </a:t>
            </a:r>
          </a:p>
          <a:p>
            <a:pPr marL="342900" indent="-342900">
              <a:spcAft>
                <a:spcPts val="600"/>
              </a:spcAft>
              <a:buFont typeface="Arial" panose="020B0604020202020204" pitchFamily="34" charset="0"/>
              <a:buChar char="•"/>
            </a:pPr>
            <a:r>
              <a:rPr lang="en-US" sz="2400" b="0" kern="0" dirty="0">
                <a:latin typeface="Calibri" panose="020F0502020204030204" pitchFamily="34" charset="0"/>
                <a:cs typeface="Calibri" panose="020F0502020204030204" pitchFamily="34" charset="0"/>
                <a:sym typeface="Wingdings" panose="05000000000000000000" pitchFamily="2" charset="2"/>
              </a:rPr>
              <a:t>No need for skilled evaluators for validation work</a:t>
            </a:r>
            <a:endParaRPr lang="en-US" sz="2400" b="0" kern="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76091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wipe(left)">
                                      <p:cBhvr>
                                        <p:cTn id="7" dur="500"/>
                                        <p:tgtEl>
                                          <p:spTgt spid="7">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wipe(left)">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Effect transition="in" filter="wipe(left)">
                                      <p:cBhvr>
                                        <p:cTn id="17" dur="500"/>
                                        <p:tgtEl>
                                          <p:spTgt spid="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xEl>
                                              <p:pRg st="2" end="2"/>
                                            </p:txEl>
                                          </p:spTgt>
                                        </p:tgtEl>
                                        <p:attrNameLst>
                                          <p:attrName>style.visibility</p:attrName>
                                        </p:attrNameLst>
                                      </p:cBhvr>
                                      <p:to>
                                        <p:strVal val="visible"/>
                                      </p:to>
                                    </p:set>
                                    <p:animEffect transition="in" filter="wipe(left)">
                                      <p:cBhvr>
                                        <p:cTn id="22" dur="500"/>
                                        <p:tgtEl>
                                          <p:spTgt spid="7">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
                                            <p:txEl>
                                              <p:pRg st="3" end="3"/>
                                            </p:txEl>
                                          </p:spTgt>
                                        </p:tgtEl>
                                        <p:attrNameLst>
                                          <p:attrName>style.visibility</p:attrName>
                                        </p:attrNameLst>
                                      </p:cBhvr>
                                      <p:to>
                                        <p:strVal val="visible"/>
                                      </p:to>
                                    </p:set>
                                    <p:animEffect transition="in" filter="wipe(left)">
                                      <p:cBhvr>
                                        <p:cTn id="27" dur="500"/>
                                        <p:tgtEl>
                                          <p:spTgt spid="7">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
                                            <p:txEl>
                                              <p:pRg st="4" end="4"/>
                                            </p:txEl>
                                          </p:spTgt>
                                        </p:tgtEl>
                                        <p:attrNameLst>
                                          <p:attrName>style.visibility</p:attrName>
                                        </p:attrNameLst>
                                      </p:cBhvr>
                                      <p:to>
                                        <p:strVal val="visible"/>
                                      </p:to>
                                    </p:set>
                                    <p:animEffect transition="in" filter="wipe(left)">
                                      <p:cBhvr>
                                        <p:cTn id="32" dur="500"/>
                                        <p:tgtEl>
                                          <p:spTgt spid="7">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7">
                                            <p:txEl>
                                              <p:pRg st="5" end="5"/>
                                            </p:txEl>
                                          </p:spTgt>
                                        </p:tgtEl>
                                        <p:attrNameLst>
                                          <p:attrName>style.visibility</p:attrName>
                                        </p:attrNameLst>
                                      </p:cBhvr>
                                      <p:to>
                                        <p:strVal val="visible"/>
                                      </p:to>
                                    </p:set>
                                    <p:animEffect transition="in" filter="wipe(left)">
                                      <p:cBhvr>
                                        <p:cTn id="37"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BD0B81-D07D-40F6-B9D9-3CC9FF818C7C}"/>
              </a:ext>
            </a:extLst>
          </p:cNvPr>
          <p:cNvSpPr>
            <a:spLocks noGrp="1"/>
          </p:cNvSpPr>
          <p:nvPr>
            <p:ph type="title"/>
          </p:nvPr>
        </p:nvSpPr>
        <p:spPr>
          <a:xfrm>
            <a:off x="5580112" y="345212"/>
            <a:ext cx="3563888" cy="589634"/>
          </a:xfrm>
        </p:spPr>
        <p:txBody>
          <a:bodyPr/>
          <a:lstStyle/>
          <a:p>
            <a:pPr marL="0" indent="0"/>
            <a:r>
              <a:rPr lang="en-US" sz="2400" dirty="0">
                <a:solidFill>
                  <a:schemeClr val="bg1"/>
                </a:solidFill>
                <a:latin typeface="Calibri" panose="020F0502020204030204" pitchFamily="34" charset="0"/>
                <a:cs typeface="Calibri" panose="020F0502020204030204" pitchFamily="34" charset="0"/>
              </a:rPr>
              <a:t>Use of geo-spatial data</a:t>
            </a:r>
            <a:endParaRPr lang="en-GB" sz="2400" dirty="0">
              <a:solidFill>
                <a:schemeClr val="bg1"/>
              </a:solidFill>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62FC2D71-8BA4-4A4C-9B0B-EF4B2A007A88}"/>
              </a:ext>
            </a:extLst>
          </p:cNvPr>
          <p:cNvSpPr>
            <a:spLocks noGrp="1"/>
          </p:cNvSpPr>
          <p:nvPr>
            <p:ph type="sldNum" sz="quarter" idx="12"/>
          </p:nvPr>
        </p:nvSpPr>
        <p:spPr/>
        <p:txBody>
          <a:bodyPr/>
          <a:lstStyle/>
          <a:p>
            <a:pPr>
              <a:defRPr/>
            </a:pPr>
            <a:fld id="{8049D72B-E95B-4D1A-A70D-67CEE62E0D20}" type="slidenum">
              <a:rPr lang="en-GB" smtClean="0"/>
              <a:pPr>
                <a:defRPr/>
              </a:pPr>
              <a:t>8</a:t>
            </a:fld>
            <a:endParaRPr lang="en-GB"/>
          </a:p>
        </p:txBody>
      </p:sp>
      <mc:AlternateContent xmlns:mc="http://schemas.openxmlformats.org/markup-compatibility/2006">
        <mc:Choice xmlns:am3d="http://schemas.microsoft.com/office/drawing/2017/model3d" xmlns="" Requires="am3d">
          <p:graphicFrame>
            <p:nvGraphicFramePr>
              <p:cNvPr id="6" name="3D Model 5" descr="Satellite">
                <a:extLst>
                  <a:ext uri="{FF2B5EF4-FFF2-40B4-BE49-F238E27FC236}">
                    <a16:creationId xmlns:a16="http://schemas.microsoft.com/office/drawing/2014/main" id="{7BF1B8F1-DB61-405B-8A42-47EA32B1AD98}"/>
                  </a:ext>
                </a:extLst>
              </p:cNvPr>
              <p:cNvGraphicFramePr>
                <a:graphicFrameLocks noChangeAspect="1"/>
              </p:cNvGraphicFramePr>
              <p:nvPr/>
            </p:nvGraphicFramePr>
            <p:xfrm>
              <a:off x="0" y="950450"/>
              <a:ext cx="1955580" cy="981986"/>
            </p:xfrm>
            <a:graphic>
              <a:graphicData uri="http://schemas.microsoft.com/office/drawing/2017/model3d">
                <am3d:model3d r:embed="rId2">
                  <am3d:spPr>
                    <a:xfrm>
                      <a:off x="0" y="0"/>
                      <a:ext cx="1955580" cy="981986"/>
                    </a:xfrm>
                    <a:prstGeom prst="rect">
                      <a:avLst/>
                    </a:prstGeom>
                  </am3d:spPr>
                  <am3d:camera>
                    <am3d:pos x="0" y="0" z="52685678"/>
                    <am3d:up dx="0" dy="36000000" dz="0"/>
                    <am3d:lookAt x="0" y="0" z="0"/>
                    <am3d:perspective fov="2700000"/>
                  </am3d:camera>
                  <am3d:trans>
                    <am3d:meterPerModelUnit n="288082" d="1000000"/>
                    <am3d:preTrans dx="0" dy="-8254282" dz="0"/>
                    <am3d:scale>
                      <am3d:sx n="1000000" d="1000000"/>
                      <am3d:sy n="1000000" d="1000000"/>
                      <am3d:sz n="1000000" d="1000000"/>
                    </am3d:scale>
                    <am3d:rot ax="1562992" ay="-1668734" az="-770838"/>
                    <am3d:postTrans dx="0" dy="0" dz="0"/>
                  </am3d:trans>
                  <am3d:attrSrcUrl r:id="rId3"/>
                  <am3d:raster rName="Office3DRenderer" rVer="16.0.8326">
                    <am3d:blip r:embed="rId4"/>
                  </am3d:raster>
                  <am3d:objViewport viewportSz="2224156"/>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6" name="3D Model 5" descr="Satellite">
                <a:extLst>
                  <a:ext uri="{FF2B5EF4-FFF2-40B4-BE49-F238E27FC236}">
                    <a16:creationId xmlns:a16="http://schemas.microsoft.com/office/drawing/2014/main" id="{7BF1B8F1-DB61-405B-8A42-47EA32B1AD98}"/>
                  </a:ext>
                </a:extLst>
              </p:cNvPr>
              <p:cNvPicPr>
                <a:picLocks noGrp="1" noRot="1" noChangeAspect="1" noMove="1" noResize="1" noEditPoints="1" noAdjustHandles="1" noChangeArrowheads="1" noChangeShapeType="1" noCrop="1"/>
              </p:cNvPicPr>
              <p:nvPr/>
            </p:nvPicPr>
            <p:blipFill>
              <a:blip r:embed="rId5"/>
              <a:stretch>
                <a:fillRect/>
              </a:stretch>
            </p:blipFill>
            <p:spPr>
              <a:xfrm>
                <a:off x="0" y="950450"/>
                <a:ext cx="1955580" cy="981986"/>
              </a:xfrm>
              <a:prstGeom prst="rect">
                <a:avLst/>
              </a:prstGeom>
            </p:spPr>
          </p:pic>
        </mc:Fallback>
      </mc:AlternateContent>
      <p:sp>
        <p:nvSpPr>
          <p:cNvPr id="7" name="Title 1">
            <a:extLst>
              <a:ext uri="{FF2B5EF4-FFF2-40B4-BE49-F238E27FC236}">
                <a16:creationId xmlns:a16="http://schemas.microsoft.com/office/drawing/2014/main" id="{36D9711F-0F10-46AD-B1DB-8A8B9360996E}"/>
              </a:ext>
            </a:extLst>
          </p:cNvPr>
          <p:cNvSpPr txBox="1">
            <a:spLocks/>
          </p:cNvSpPr>
          <p:nvPr/>
        </p:nvSpPr>
        <p:spPr bwMode="auto">
          <a:xfrm>
            <a:off x="2699792" y="1268760"/>
            <a:ext cx="6336704" cy="864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pPr marL="0" indent="0">
              <a:spcAft>
                <a:spcPts val="600"/>
              </a:spcAft>
            </a:pPr>
            <a:r>
              <a:rPr lang="en-US" sz="2400" b="0" kern="0" dirty="0">
                <a:latin typeface="Calibri" panose="020F0502020204030204" pitchFamily="34" charset="0"/>
                <a:cs typeface="Calibri" panose="020F0502020204030204" pitchFamily="34" charset="0"/>
              </a:rPr>
              <a:t>The resolution of free satellite images increased enormously over time (from 250 to 10 mt.)</a:t>
            </a:r>
          </a:p>
        </p:txBody>
      </p:sp>
      <p:pic>
        <p:nvPicPr>
          <p:cNvPr id="8" name="Google Shape;201;p26">
            <a:extLst>
              <a:ext uri="{FF2B5EF4-FFF2-40B4-BE49-F238E27FC236}">
                <a16:creationId xmlns:a16="http://schemas.microsoft.com/office/drawing/2014/main" id="{3FCED79D-0B41-4FE1-81AF-69858580393E}"/>
              </a:ext>
            </a:extLst>
          </p:cNvPr>
          <p:cNvPicPr preferRelativeResize="0"/>
          <p:nvPr/>
        </p:nvPicPr>
        <p:blipFill>
          <a:blip r:embed="rId6">
            <a:alphaModFix/>
          </a:blip>
          <a:stretch>
            <a:fillRect/>
          </a:stretch>
        </p:blipFill>
        <p:spPr>
          <a:xfrm>
            <a:off x="3482226" y="2132856"/>
            <a:ext cx="5410254" cy="4725144"/>
          </a:xfrm>
          <a:prstGeom prst="rect">
            <a:avLst/>
          </a:prstGeom>
          <a:noFill/>
          <a:ln>
            <a:noFill/>
          </a:ln>
        </p:spPr>
      </p:pic>
      <p:sp>
        <p:nvSpPr>
          <p:cNvPr id="9" name="Title 1">
            <a:extLst>
              <a:ext uri="{FF2B5EF4-FFF2-40B4-BE49-F238E27FC236}">
                <a16:creationId xmlns:a16="http://schemas.microsoft.com/office/drawing/2014/main" id="{FABEA763-32D1-47E9-AF40-A9C238F54083}"/>
              </a:ext>
            </a:extLst>
          </p:cNvPr>
          <p:cNvSpPr txBox="1">
            <a:spLocks/>
          </p:cNvSpPr>
          <p:nvPr/>
        </p:nvSpPr>
        <p:spPr bwMode="auto">
          <a:xfrm>
            <a:off x="0" y="2924944"/>
            <a:ext cx="3482226" cy="23799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pPr marL="0" indent="0">
              <a:spcAft>
                <a:spcPts val="600"/>
              </a:spcAft>
            </a:pPr>
            <a:r>
              <a:rPr lang="en-US" sz="2400" b="0" kern="0" dirty="0">
                <a:latin typeface="Calibri" panose="020F0502020204030204" pitchFamily="34" charset="0"/>
                <a:cs typeface="Calibri" panose="020F0502020204030204" pitchFamily="34" charset="0"/>
              </a:rPr>
              <a:t>Commercial satellites deliver images with even higher definitions (up to some </a:t>
            </a:r>
            <a:r>
              <a:rPr lang="en-US" sz="2400" b="0" kern="0" dirty="0" err="1">
                <a:latin typeface="Calibri" panose="020F0502020204030204" pitchFamily="34" charset="0"/>
                <a:cs typeface="Calibri" panose="020F0502020204030204" pitchFamily="34" charset="0"/>
              </a:rPr>
              <a:t>cms</a:t>
            </a:r>
            <a:r>
              <a:rPr lang="en-US" sz="2400" b="0" kern="0" dirty="0">
                <a:latin typeface="Calibri" panose="020F0502020204030204" pitchFamily="34" charset="0"/>
                <a:cs typeface="Calibri" panose="020F0502020204030204" pitchFamily="34" charset="0"/>
              </a:rPr>
              <a:t>.), but their cost is extremely high and the coverage may be lower.</a:t>
            </a:r>
          </a:p>
        </p:txBody>
      </p:sp>
      <p:sp>
        <p:nvSpPr>
          <p:cNvPr id="3" name="TextBox 2">
            <a:extLst>
              <a:ext uri="{FF2B5EF4-FFF2-40B4-BE49-F238E27FC236}">
                <a16:creationId xmlns:a16="http://schemas.microsoft.com/office/drawing/2014/main" id="{2332041A-B935-4673-AD88-D8F27B9E04A7}"/>
              </a:ext>
            </a:extLst>
          </p:cNvPr>
          <p:cNvSpPr txBox="1"/>
          <p:nvPr/>
        </p:nvSpPr>
        <p:spPr>
          <a:xfrm>
            <a:off x="7668344" y="2145080"/>
            <a:ext cx="1224136" cy="461665"/>
          </a:xfrm>
          <a:prstGeom prst="rect">
            <a:avLst/>
          </a:prstGeom>
          <a:noFill/>
        </p:spPr>
        <p:txBody>
          <a:bodyPr wrap="square" rtlCol="0">
            <a:spAutoFit/>
          </a:bodyPr>
          <a:lstStyle/>
          <a:p>
            <a:r>
              <a:rPr lang="en-US" sz="2400" dirty="0">
                <a:latin typeface="Calibri" panose="020F0502020204030204" pitchFamily="34" charset="0"/>
                <a:cs typeface="Calibri" panose="020F0502020204030204" pitchFamily="34" charset="0"/>
              </a:rPr>
              <a:t>250 mt.</a:t>
            </a:r>
            <a:endParaRPr lang="en-GB" sz="2400" dirty="0">
              <a:latin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129A0B8F-F15C-4F57-987C-9E959DBDBC91}"/>
              </a:ext>
            </a:extLst>
          </p:cNvPr>
          <p:cNvSpPr txBox="1"/>
          <p:nvPr/>
        </p:nvSpPr>
        <p:spPr>
          <a:xfrm>
            <a:off x="7884368" y="4573326"/>
            <a:ext cx="1008112" cy="461665"/>
          </a:xfrm>
          <a:prstGeom prst="rect">
            <a:avLst/>
          </a:prstGeom>
          <a:noFill/>
        </p:spPr>
        <p:txBody>
          <a:bodyPr wrap="square" rtlCol="0">
            <a:spAutoFit/>
          </a:bodyPr>
          <a:lstStyle/>
          <a:p>
            <a:r>
              <a:rPr lang="en-US" sz="2400" dirty="0">
                <a:latin typeface="Calibri" panose="020F0502020204030204" pitchFamily="34" charset="0"/>
                <a:cs typeface="Calibri" panose="020F0502020204030204" pitchFamily="34" charset="0"/>
              </a:rPr>
              <a:t>10 mt.</a:t>
            </a:r>
            <a:endParaRPr lang="en-GB"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261074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par>
                          <p:cTn id="14" fill="hold">
                            <p:stCondLst>
                              <p:cond delay="500"/>
                            </p:stCondLst>
                            <p:childTnLst>
                              <p:par>
                                <p:cTn id="15" presetID="22" presetClass="entr" presetSubtype="8" fill="hold" grpId="0" nodeType="afterEffect">
                                  <p:stCondLst>
                                    <p:cond delay="500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wipe(left)">
                                      <p:cBhvr>
                                        <p:cTn id="17"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p"/>
      <p:bldP spid="3"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BD0B81-D07D-40F6-B9D9-3CC9FF818C7C}"/>
              </a:ext>
            </a:extLst>
          </p:cNvPr>
          <p:cNvSpPr>
            <a:spLocks noGrp="1"/>
          </p:cNvSpPr>
          <p:nvPr>
            <p:ph type="title"/>
          </p:nvPr>
        </p:nvSpPr>
        <p:spPr>
          <a:xfrm>
            <a:off x="5580112" y="345212"/>
            <a:ext cx="3563888" cy="589634"/>
          </a:xfrm>
        </p:spPr>
        <p:txBody>
          <a:bodyPr/>
          <a:lstStyle/>
          <a:p>
            <a:pPr marL="0" indent="0"/>
            <a:r>
              <a:rPr lang="en-US" sz="2400" dirty="0">
                <a:solidFill>
                  <a:schemeClr val="bg1"/>
                </a:solidFill>
                <a:latin typeface="Calibri" panose="020F0502020204030204" pitchFamily="34" charset="0"/>
                <a:cs typeface="Calibri" panose="020F0502020204030204" pitchFamily="34" charset="0"/>
              </a:rPr>
              <a:t>Use of geo-spatial data</a:t>
            </a:r>
            <a:endParaRPr lang="en-GB" sz="2400" dirty="0">
              <a:solidFill>
                <a:schemeClr val="bg1"/>
              </a:solidFill>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62FC2D71-8BA4-4A4C-9B0B-EF4B2A007A88}"/>
              </a:ext>
            </a:extLst>
          </p:cNvPr>
          <p:cNvSpPr>
            <a:spLocks noGrp="1"/>
          </p:cNvSpPr>
          <p:nvPr>
            <p:ph type="sldNum" sz="quarter" idx="12"/>
          </p:nvPr>
        </p:nvSpPr>
        <p:spPr/>
        <p:txBody>
          <a:bodyPr/>
          <a:lstStyle/>
          <a:p>
            <a:pPr>
              <a:defRPr/>
            </a:pPr>
            <a:fld id="{8049D72B-E95B-4D1A-A70D-67CEE62E0D20}" type="slidenum">
              <a:rPr lang="en-GB" smtClean="0"/>
              <a:pPr>
                <a:defRPr/>
              </a:pPr>
              <a:t>9</a:t>
            </a:fld>
            <a:endParaRPr lang="en-GB"/>
          </a:p>
        </p:txBody>
      </p:sp>
      <mc:AlternateContent xmlns:mc="http://schemas.openxmlformats.org/markup-compatibility/2006">
        <mc:Choice xmlns:am3d="http://schemas.microsoft.com/office/drawing/2017/model3d" xmlns="" Requires="am3d">
          <p:graphicFrame>
            <p:nvGraphicFramePr>
              <p:cNvPr id="6" name="3D Model 5" descr="Satellite">
                <a:extLst>
                  <a:ext uri="{FF2B5EF4-FFF2-40B4-BE49-F238E27FC236}">
                    <a16:creationId xmlns:a16="http://schemas.microsoft.com/office/drawing/2014/main" id="{7BF1B8F1-DB61-405B-8A42-47EA32B1AD98}"/>
                  </a:ext>
                </a:extLst>
              </p:cNvPr>
              <p:cNvGraphicFramePr>
                <a:graphicFrameLocks noChangeAspect="1"/>
              </p:cNvGraphicFramePr>
              <p:nvPr>
                <p:extLst>
                  <p:ext uri="{D42A27DB-BD31-4B8C-83A1-F6EECF244321}">
                    <p14:modId xmlns:p14="http://schemas.microsoft.com/office/powerpoint/2010/main" val="4043212439"/>
                  </p:ext>
                </p:extLst>
              </p:nvPr>
            </p:nvGraphicFramePr>
            <p:xfrm>
              <a:off x="0" y="950450"/>
              <a:ext cx="1955580" cy="981986"/>
            </p:xfrm>
            <a:graphic>
              <a:graphicData uri="http://schemas.microsoft.com/office/drawing/2017/model3d">
                <am3d:model3d r:embed="rId2">
                  <am3d:spPr>
                    <a:xfrm>
                      <a:off x="0" y="0"/>
                      <a:ext cx="1955580" cy="981986"/>
                    </a:xfrm>
                    <a:prstGeom prst="rect">
                      <a:avLst/>
                    </a:prstGeom>
                  </am3d:spPr>
                  <am3d:camera>
                    <am3d:pos x="0" y="0" z="52685678"/>
                    <am3d:up dx="0" dy="36000000" dz="0"/>
                    <am3d:lookAt x="0" y="0" z="0"/>
                    <am3d:perspective fov="2700000"/>
                  </am3d:camera>
                  <am3d:trans>
                    <am3d:meterPerModelUnit n="288082" d="1000000"/>
                    <am3d:preTrans dx="0" dy="-8254282" dz="0"/>
                    <am3d:scale>
                      <am3d:sx n="1000000" d="1000000"/>
                      <am3d:sy n="1000000" d="1000000"/>
                      <am3d:sz n="1000000" d="1000000"/>
                    </am3d:scale>
                    <am3d:rot ax="1562992" ay="-1668734" az="-770838"/>
                    <am3d:postTrans dx="0" dy="0" dz="0"/>
                  </am3d:trans>
                  <am3d:attrSrcUrl r:id="rId3"/>
                  <am3d:raster rName="Office3DRenderer" rVer="16.0.8326">
                    <am3d:blip r:embed="rId4"/>
                  </am3d:raster>
                  <am3d:objViewport viewportSz="2224156"/>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6" name="3D Model 5" descr="Satellite">
                <a:extLst>
                  <a:ext uri="{FF2B5EF4-FFF2-40B4-BE49-F238E27FC236}">
                    <a16:creationId xmlns:a16="http://schemas.microsoft.com/office/drawing/2014/main" id="{7BF1B8F1-DB61-405B-8A42-47EA32B1AD98}"/>
                  </a:ext>
                </a:extLst>
              </p:cNvPr>
              <p:cNvPicPr>
                <a:picLocks noGrp="1" noRot="1" noChangeAspect="1" noMove="1" noResize="1" noEditPoints="1" noAdjustHandles="1" noChangeArrowheads="1" noChangeShapeType="1" noCrop="1"/>
              </p:cNvPicPr>
              <p:nvPr/>
            </p:nvPicPr>
            <p:blipFill>
              <a:blip r:embed="rId5"/>
              <a:stretch>
                <a:fillRect/>
              </a:stretch>
            </p:blipFill>
            <p:spPr>
              <a:xfrm>
                <a:off x="0" y="950450"/>
                <a:ext cx="1955580" cy="981986"/>
              </a:xfrm>
              <a:prstGeom prst="rect">
                <a:avLst/>
              </a:prstGeom>
            </p:spPr>
          </p:pic>
        </mc:Fallback>
      </mc:AlternateContent>
      <p:sp>
        <p:nvSpPr>
          <p:cNvPr id="7" name="Title 1">
            <a:extLst>
              <a:ext uri="{FF2B5EF4-FFF2-40B4-BE49-F238E27FC236}">
                <a16:creationId xmlns:a16="http://schemas.microsoft.com/office/drawing/2014/main" id="{36D9711F-0F10-46AD-B1DB-8A8B9360996E}"/>
              </a:ext>
            </a:extLst>
          </p:cNvPr>
          <p:cNvSpPr txBox="1">
            <a:spLocks/>
          </p:cNvSpPr>
          <p:nvPr/>
        </p:nvSpPr>
        <p:spPr bwMode="auto">
          <a:xfrm>
            <a:off x="2110387" y="1484784"/>
            <a:ext cx="6939450" cy="4680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pPr marL="0" indent="0">
              <a:spcAft>
                <a:spcPts val="600"/>
              </a:spcAft>
            </a:pPr>
            <a:r>
              <a:rPr lang="en-US" sz="2400" b="0" kern="0" dirty="0">
                <a:latin typeface="Calibri" panose="020F0502020204030204" pitchFamily="34" charset="0"/>
                <a:cs typeface="Calibri" panose="020F0502020204030204" pitchFamily="34" charset="0"/>
              </a:rPr>
              <a:t>Satellite data are available in </a:t>
            </a:r>
            <a:r>
              <a:rPr lang="en-US" sz="2400" kern="0" dirty="0">
                <a:latin typeface="Calibri" panose="020F0502020204030204" pitchFamily="34" charset="0"/>
                <a:cs typeface="Calibri" panose="020F0502020204030204" pitchFamily="34" charset="0"/>
              </a:rPr>
              <a:t>time series</a:t>
            </a:r>
          </a:p>
          <a:p>
            <a:pPr marL="342900" indent="-342900">
              <a:spcAft>
                <a:spcPts val="600"/>
              </a:spcAft>
              <a:buFont typeface="Arial" panose="020B0604020202020204" pitchFamily="34" charset="0"/>
              <a:buChar char="•"/>
            </a:pPr>
            <a:r>
              <a:rPr lang="en-US" sz="2400" b="0" kern="0" dirty="0">
                <a:latin typeface="Calibri" panose="020F0502020204030204" pitchFamily="34" charset="0"/>
                <a:cs typeface="Calibri" panose="020F0502020204030204" pitchFamily="34" charset="0"/>
              </a:rPr>
              <a:t>They allow to see changes over time</a:t>
            </a:r>
          </a:p>
          <a:p>
            <a:pPr marL="342900" indent="-342900">
              <a:spcAft>
                <a:spcPts val="600"/>
              </a:spcAft>
              <a:buFont typeface="Arial" panose="020B0604020202020204" pitchFamily="34" charset="0"/>
              <a:buChar char="•"/>
            </a:pPr>
            <a:r>
              <a:rPr lang="en-US" sz="2400" b="0" kern="0" dirty="0">
                <a:latin typeface="Calibri" panose="020F0502020204030204" pitchFamily="34" charset="0"/>
                <a:cs typeface="Calibri" panose="020F0502020204030204" pitchFamily="34" charset="0"/>
              </a:rPr>
              <a:t>They allow to reconstruct missing baselines </a:t>
            </a:r>
            <a:r>
              <a:rPr lang="en-US" sz="2000" b="0" i="1" kern="0" dirty="0">
                <a:latin typeface="Calibri" panose="020F0502020204030204" pitchFamily="34" charset="0"/>
                <a:cs typeface="Calibri" panose="020F0502020204030204" pitchFamily="34" charset="0"/>
              </a:rPr>
              <a:t>(with limitations)</a:t>
            </a:r>
            <a:endParaRPr lang="en-US" sz="2400" b="0" i="1" kern="0" dirty="0">
              <a:latin typeface="Calibri" panose="020F0502020204030204" pitchFamily="34" charset="0"/>
              <a:cs typeface="Calibri" panose="020F0502020204030204" pitchFamily="34" charset="0"/>
            </a:endParaRPr>
          </a:p>
          <a:p>
            <a:pPr marL="0" indent="0">
              <a:spcAft>
                <a:spcPts val="600"/>
              </a:spcAft>
            </a:pPr>
            <a:r>
              <a:rPr lang="en-US" sz="2400" b="0" kern="0" dirty="0">
                <a:latin typeface="Calibri" panose="020F0502020204030204" pitchFamily="34" charset="0"/>
                <a:cs typeface="Calibri" panose="020F0502020204030204" pitchFamily="34" charset="0"/>
              </a:rPr>
              <a:t>Important </a:t>
            </a:r>
            <a:r>
              <a:rPr lang="en-US" sz="2400" kern="0" dirty="0">
                <a:latin typeface="Calibri" panose="020F0502020204030204" pitchFamily="34" charset="0"/>
                <a:cs typeface="Calibri" panose="020F0502020204030204" pitchFamily="34" charset="0"/>
              </a:rPr>
              <a:t>analysis work </a:t>
            </a:r>
            <a:r>
              <a:rPr lang="en-US" sz="2400" b="0" kern="0" dirty="0">
                <a:latin typeface="Calibri" panose="020F0502020204030204" pitchFamily="34" charset="0"/>
                <a:cs typeface="Calibri" panose="020F0502020204030204" pitchFamily="34" charset="0"/>
              </a:rPr>
              <a:t>is needed to interpret data</a:t>
            </a:r>
          </a:p>
          <a:p>
            <a:pPr marL="0" indent="0">
              <a:spcAft>
                <a:spcPts val="600"/>
              </a:spcAft>
            </a:pPr>
            <a:r>
              <a:rPr lang="en-US" sz="2400" kern="0" dirty="0">
                <a:latin typeface="Calibri" panose="020F0502020204030204" pitchFamily="34" charset="0"/>
                <a:cs typeface="Calibri" panose="020F0502020204030204" pitchFamily="34" charset="0"/>
              </a:rPr>
              <a:t>Public satellite data are free</a:t>
            </a:r>
            <a:r>
              <a:rPr lang="en-US" sz="2400" b="0" kern="0" dirty="0">
                <a:latin typeface="Calibri" panose="020F0502020204030204" pitchFamily="34" charset="0"/>
                <a:cs typeface="Calibri" panose="020F0502020204030204" pitchFamily="34" charset="0"/>
              </a:rPr>
              <a:t>; main providers are:</a:t>
            </a:r>
          </a:p>
          <a:p>
            <a:pPr marL="342900" indent="-342900">
              <a:spcAft>
                <a:spcPts val="600"/>
              </a:spcAft>
              <a:buFont typeface="Arial" panose="020B0604020202020204" pitchFamily="34" charset="0"/>
              <a:buChar char="•"/>
            </a:pPr>
            <a:r>
              <a:rPr lang="en-US" sz="2400" b="0" kern="0" dirty="0">
                <a:latin typeface="Calibri" panose="020F0502020204030204" pitchFamily="34" charset="0"/>
                <a:cs typeface="Calibri" panose="020F0502020204030204" pitchFamily="34" charset="0"/>
              </a:rPr>
              <a:t>Copernicus (delivering also 6 core services: Climate Change, Marine Monitoring, Atmosphere Monitoring, Land Monitoring, Security, Emergency Management)</a:t>
            </a:r>
          </a:p>
          <a:p>
            <a:pPr marL="342900" indent="-342900">
              <a:spcAft>
                <a:spcPts val="600"/>
              </a:spcAft>
              <a:buFont typeface="Arial" panose="020B0604020202020204" pitchFamily="34" charset="0"/>
              <a:buChar char="•"/>
            </a:pPr>
            <a:r>
              <a:rPr lang="en-US" sz="2400" b="0" kern="0" dirty="0">
                <a:latin typeface="Calibri" panose="020F0502020204030204" pitchFamily="34" charset="0"/>
                <a:cs typeface="Calibri" panose="020F0502020204030204" pitchFamily="34" charset="0"/>
              </a:rPr>
              <a:t>NASA</a:t>
            </a:r>
          </a:p>
        </p:txBody>
      </p:sp>
      <p:pic>
        <p:nvPicPr>
          <p:cNvPr id="9" name="Picture 4" descr="S:\F15015_Copernicus\3_Work\330_Work-in-process\SC4_BackgroundMat\PPT\item Copernicus\logo Copernicus_neg-01.png">
            <a:extLst>
              <a:ext uri="{FF2B5EF4-FFF2-40B4-BE49-F238E27FC236}">
                <a16:creationId xmlns:a16="http://schemas.microsoft.com/office/drawing/2014/main" id="{1CF3C00A-A046-44CE-A3EC-898B4D26B531}"/>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555442" y="4221088"/>
            <a:ext cx="1296144" cy="472665"/>
          </a:xfrm>
          <a:prstGeom prst="rect">
            <a:avLst/>
          </a:prstGeom>
          <a:solidFill>
            <a:srgbClr val="0F5494"/>
          </a:solidFill>
        </p:spPr>
      </p:pic>
      <p:pic>
        <p:nvPicPr>
          <p:cNvPr id="1026" name="Picture 2" descr="Image result for nasa logo">
            <a:extLst>
              <a:ext uri="{FF2B5EF4-FFF2-40B4-BE49-F238E27FC236}">
                <a16:creationId xmlns:a16="http://schemas.microsoft.com/office/drawing/2014/main" id="{1B4034E2-05AE-4F75-97E4-B10146214993}"/>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30296" y="5480317"/>
            <a:ext cx="762489" cy="6379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9797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left)">
                                      <p:cBhvr>
                                        <p:cTn id="7" dur="500"/>
                                        <p:tgtEl>
                                          <p:spTgt spid="7">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wipe(left)">
                                      <p:cBhvr>
                                        <p:cTn id="11" dur="500"/>
                                        <p:tgtEl>
                                          <p:spTgt spid="7">
                                            <p:txEl>
                                              <p:pRg st="1" end="1"/>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wipe(left)">
                                      <p:cBhvr>
                                        <p:cTn id="15" dur="500"/>
                                        <p:tgtEl>
                                          <p:spTgt spid="7">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7">
                                            <p:txEl>
                                              <p:pRg st="3" end="3"/>
                                            </p:txEl>
                                          </p:spTgt>
                                        </p:tgtEl>
                                        <p:attrNameLst>
                                          <p:attrName>style.visibility</p:attrName>
                                        </p:attrNameLst>
                                      </p:cBhvr>
                                      <p:to>
                                        <p:strVal val="visible"/>
                                      </p:to>
                                    </p:set>
                                    <p:animEffect transition="in" filter="wipe(left)">
                                      <p:cBhvr>
                                        <p:cTn id="20" dur="500"/>
                                        <p:tgtEl>
                                          <p:spTgt spid="7">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7">
                                            <p:txEl>
                                              <p:pRg st="4" end="4"/>
                                            </p:txEl>
                                          </p:spTgt>
                                        </p:tgtEl>
                                        <p:attrNameLst>
                                          <p:attrName>style.visibility</p:attrName>
                                        </p:attrNameLst>
                                      </p:cBhvr>
                                      <p:to>
                                        <p:strVal val="visible"/>
                                      </p:to>
                                    </p:set>
                                    <p:animEffect transition="in" filter="wipe(left)">
                                      <p:cBhvr>
                                        <p:cTn id="25" dur="500"/>
                                        <p:tgtEl>
                                          <p:spTgt spid="7">
                                            <p:txEl>
                                              <p:pRg st="4" end="4"/>
                                            </p:txEl>
                                          </p:spTgt>
                                        </p:tgtEl>
                                      </p:cBhvr>
                                    </p:animEffect>
                                  </p:childTnLst>
                                </p:cTn>
                              </p:par>
                            </p:childTnLst>
                          </p:cTn>
                        </p:par>
                        <p:par>
                          <p:cTn id="26" fill="hold">
                            <p:stCondLst>
                              <p:cond delay="500"/>
                            </p:stCondLst>
                            <p:childTnLst>
                              <p:par>
                                <p:cTn id="27" presetID="22" presetClass="entr" presetSubtype="8" fill="hold" grpId="0" nodeType="afterEffect">
                                  <p:stCondLst>
                                    <p:cond delay="0"/>
                                  </p:stCondLst>
                                  <p:childTnLst>
                                    <p:set>
                                      <p:cBhvr>
                                        <p:cTn id="28" dur="1" fill="hold">
                                          <p:stCondLst>
                                            <p:cond delay="0"/>
                                          </p:stCondLst>
                                        </p:cTn>
                                        <p:tgtEl>
                                          <p:spTgt spid="7">
                                            <p:txEl>
                                              <p:pRg st="5" end="5"/>
                                            </p:txEl>
                                          </p:spTgt>
                                        </p:tgtEl>
                                        <p:attrNameLst>
                                          <p:attrName>style.visibility</p:attrName>
                                        </p:attrNameLst>
                                      </p:cBhvr>
                                      <p:to>
                                        <p:strVal val="visible"/>
                                      </p:to>
                                    </p:set>
                                    <p:animEffect transition="in" filter="wipe(left)">
                                      <p:cBhvr>
                                        <p:cTn id="29" dur="500"/>
                                        <p:tgtEl>
                                          <p:spTgt spid="7">
                                            <p:txEl>
                                              <p:pRg st="5" end="5"/>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par>
                          <p:cTn id="33" fill="hold">
                            <p:stCondLst>
                              <p:cond delay="1000"/>
                            </p:stCondLst>
                            <p:childTnLst>
                              <p:par>
                                <p:cTn id="34" presetID="22" presetClass="entr" presetSubtype="8" fill="hold" grpId="0" nodeType="afterEffect">
                                  <p:stCondLst>
                                    <p:cond delay="0"/>
                                  </p:stCondLst>
                                  <p:childTnLst>
                                    <p:set>
                                      <p:cBhvr>
                                        <p:cTn id="35" dur="1" fill="hold">
                                          <p:stCondLst>
                                            <p:cond delay="0"/>
                                          </p:stCondLst>
                                        </p:cTn>
                                        <p:tgtEl>
                                          <p:spTgt spid="7">
                                            <p:txEl>
                                              <p:pRg st="6" end="6"/>
                                            </p:txEl>
                                          </p:spTgt>
                                        </p:tgtEl>
                                        <p:attrNameLst>
                                          <p:attrName>style.visibility</p:attrName>
                                        </p:attrNameLst>
                                      </p:cBhvr>
                                      <p:to>
                                        <p:strVal val="visible"/>
                                      </p:to>
                                    </p:set>
                                    <p:animEffect transition="in" filter="wipe(left)">
                                      <p:cBhvr>
                                        <p:cTn id="36" dur="500"/>
                                        <p:tgtEl>
                                          <p:spTgt spid="7">
                                            <p:txEl>
                                              <p:pRg st="6" end="6"/>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1026"/>
                                        </p:tgtEl>
                                        <p:attrNameLst>
                                          <p:attrName>style.visibility</p:attrName>
                                        </p:attrNameLst>
                                      </p:cBhvr>
                                      <p:to>
                                        <p:strVal val="visible"/>
                                      </p:to>
                                    </p:set>
                                    <p:animEffect transition="in" filter="fade">
                                      <p:cBhvr>
                                        <p:cTn id="39"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Lst>
  </p:timing>
</p:sld>
</file>

<file path=ppt/theme/theme1.xml><?xml version="1.0" encoding="utf-8"?>
<a:theme xmlns:a="http://schemas.openxmlformats.org/drawingml/2006/main" name="Slide_Master">
  <a:themeElements>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lide_Master">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7600" b="1" i="0" u="none" strike="noStrike" cap="none" normalizeH="0" baseline="0" smtClean="0">
            <a:ln>
              <a:noFill/>
            </a:ln>
            <a:solidFill>
              <a:srgbClr val="FFD624"/>
            </a:solidFill>
            <a:effectLst/>
            <a:latin typeface="Verdana"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7600" b="1" i="0" u="none" strike="noStrike" cap="none" normalizeH="0" baseline="0" smtClean="0">
            <a:ln>
              <a:noFill/>
            </a:ln>
            <a:solidFill>
              <a:srgbClr val="FFD624"/>
            </a:solidFill>
            <a:effectLst/>
            <a:latin typeface="Verdana" pitchFamily="34" charset="0"/>
          </a:defRPr>
        </a:defPPr>
      </a:lstStyle>
    </a:lnDef>
  </a:objectDefaults>
  <a:extraClrSchemeLst>
    <a:extraClrScheme>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lide_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lide_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lide_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lide_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lide_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lide_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lide_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lide_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lide_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lide_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lide_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15776</TotalTime>
  <Words>1087</Words>
  <Application>Microsoft Office PowerPoint</Application>
  <PresentationFormat>On-screen Show (4:3)</PresentationFormat>
  <Paragraphs>140</Paragraphs>
  <Slides>20</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MS PGothic</vt:lpstr>
      <vt:lpstr>Arial</vt:lpstr>
      <vt:lpstr>Calibri</vt:lpstr>
      <vt:lpstr>Verdana</vt:lpstr>
      <vt:lpstr>Wingdings</vt:lpstr>
      <vt:lpstr>Slide_Master</vt:lpstr>
      <vt:lpstr>PowerPoint Presentation</vt:lpstr>
      <vt:lpstr>PowerPoint Presentation</vt:lpstr>
      <vt:lpstr>PowerPoint Presentation</vt:lpstr>
      <vt:lpstr>PowerPoint Presentation</vt:lpstr>
      <vt:lpstr>Recently (Feb to Jun 2019) the ESS of DG DEVCO organized a cycle of conferences to share with DEVCO/EUD staff and the global evaluation communities some lessons from the use of these techniques.  Ultimate goal: to encourage OMs in Delegations and HQ to evaluate their interventions in hard-to-reach areas by  calling their evaluators to use suitable evaluation techniques that have been tried and tested by further agencies in similar contexts.</vt:lpstr>
      <vt:lpstr>Some lessons from this initiative   (video recordings, slides, reference literature are accessible from here)</vt:lpstr>
      <vt:lpstr>Use of geo-spatial data</vt:lpstr>
      <vt:lpstr>Use of geo-spatial data</vt:lpstr>
      <vt:lpstr>Use of geo-spatial data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Do you or any of your colleagues plan to launch an evaluation in a hard-to-reach area?  If you are staff of an EU Delegation, contact the ESS as early as possible for a customised support – helpdesk@evaluationsupport.eu   If you are not a EUD staff, feel free to use the materials of our conference cycle and the further literature as references and monitor the library frequently, as we will add further references even in the future. </vt:lpstr>
      <vt:lpstr>Thank you ! Questions ?</vt:lpstr>
    </vt:vector>
  </TitlesOfParts>
  <Company>European Commission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Marco.Lorenzoni@evaluationsupport.eu</dc:creator>
  <cp:lastModifiedBy>KALAMPOKA Eleni (DEVCO)</cp:lastModifiedBy>
  <cp:revision>958</cp:revision>
  <cp:lastPrinted>2019-06-17T10:36:38Z</cp:lastPrinted>
  <dcterms:created xsi:type="dcterms:W3CDTF">2011-10-28T10:25:18Z</dcterms:created>
  <dcterms:modified xsi:type="dcterms:W3CDTF">2019-06-25T11:08:19Z</dcterms:modified>
</cp:coreProperties>
</file>